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56" r:id="rId2"/>
    <p:sldId id="602" r:id="rId3"/>
    <p:sldId id="613" r:id="rId4"/>
    <p:sldId id="603" r:id="rId5"/>
    <p:sldId id="604" r:id="rId6"/>
    <p:sldId id="605" r:id="rId7"/>
    <p:sldId id="614" r:id="rId8"/>
    <p:sldId id="606" r:id="rId9"/>
    <p:sldId id="615" r:id="rId10"/>
    <p:sldId id="616" r:id="rId11"/>
    <p:sldId id="617" r:id="rId12"/>
    <p:sldId id="610" r:id="rId13"/>
    <p:sldId id="619" r:id="rId14"/>
    <p:sldId id="620" r:id="rId15"/>
    <p:sldId id="621" r:id="rId16"/>
    <p:sldId id="622" r:id="rId17"/>
    <p:sldId id="623" r:id="rId18"/>
    <p:sldId id="607" r:id="rId19"/>
    <p:sldId id="609" r:id="rId20"/>
    <p:sldId id="626" r:id="rId21"/>
    <p:sldId id="630" r:id="rId22"/>
    <p:sldId id="624" r:id="rId23"/>
    <p:sldId id="611" r:id="rId24"/>
    <p:sldId id="627" r:id="rId25"/>
    <p:sldId id="628" r:id="rId26"/>
    <p:sldId id="631" r:id="rId27"/>
    <p:sldId id="618" r:id="rId28"/>
    <p:sldId id="643" r:id="rId29"/>
    <p:sldId id="632" r:id="rId30"/>
    <p:sldId id="633" r:id="rId31"/>
    <p:sldId id="634" r:id="rId32"/>
    <p:sldId id="635" r:id="rId33"/>
    <p:sldId id="636" r:id="rId34"/>
    <p:sldId id="637" r:id="rId35"/>
    <p:sldId id="639" r:id="rId36"/>
    <p:sldId id="641" r:id="rId37"/>
    <p:sldId id="612" r:id="rId38"/>
    <p:sldId id="642" r:id="rId39"/>
    <p:sldId id="644" r:id="rId40"/>
    <p:sldId id="640" r:id="rId41"/>
    <p:sldId id="638" r:id="rId42"/>
    <p:sldId id="645" r:id="rId43"/>
    <p:sldId id="647" r:id="rId44"/>
    <p:sldId id="648" r:id="rId45"/>
    <p:sldId id="650" r:id="rId46"/>
    <p:sldId id="652" r:id="rId47"/>
    <p:sldId id="653" r:id="rId48"/>
    <p:sldId id="654" r:id="rId49"/>
    <p:sldId id="656" r:id="rId50"/>
    <p:sldId id="657" r:id="rId51"/>
    <p:sldId id="658" r:id="rId52"/>
    <p:sldId id="659" r:id="rId53"/>
    <p:sldId id="660" r:id="rId54"/>
    <p:sldId id="661" r:id="rId55"/>
    <p:sldId id="662" r:id="rId56"/>
    <p:sldId id="670" r:id="rId57"/>
    <p:sldId id="664" r:id="rId58"/>
    <p:sldId id="663" r:id="rId59"/>
    <p:sldId id="666" r:id="rId60"/>
    <p:sldId id="667" r:id="rId61"/>
    <p:sldId id="679" r:id="rId62"/>
    <p:sldId id="668" r:id="rId63"/>
    <p:sldId id="669" r:id="rId64"/>
    <p:sldId id="677" r:id="rId65"/>
    <p:sldId id="678" r:id="rId66"/>
    <p:sldId id="673" r:id="rId67"/>
    <p:sldId id="675" r:id="rId68"/>
    <p:sldId id="676" r:id="rId69"/>
    <p:sldId id="680" r:id="rId70"/>
    <p:sldId id="681" r:id="rId7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70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wmf"/><Relationship Id="rId7" Type="http://schemas.openxmlformats.org/officeDocument/2006/relationships/image" Target="../media/image128.wmf"/><Relationship Id="rId2" Type="http://schemas.openxmlformats.org/officeDocument/2006/relationships/image" Target="../media/image114.wmf"/><Relationship Id="rId1" Type="http://schemas.openxmlformats.org/officeDocument/2006/relationships/image" Target="../media/image126.wmf"/><Relationship Id="rId6" Type="http://schemas.openxmlformats.org/officeDocument/2006/relationships/image" Target="../media/image127.wmf"/><Relationship Id="rId5" Type="http://schemas.openxmlformats.org/officeDocument/2006/relationships/image" Target="../media/image117.wmf"/><Relationship Id="rId4" Type="http://schemas.openxmlformats.org/officeDocument/2006/relationships/image" Target="../media/image11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5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Relationship Id="rId4" Type="http://schemas.openxmlformats.org/officeDocument/2006/relationships/image" Target="../media/image57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png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image" Target="../media/image115.wmf"/><Relationship Id="rId1" Type="http://schemas.openxmlformats.org/officeDocument/2006/relationships/image" Target="../media/image114.wmf"/><Relationship Id="rId4" Type="http://schemas.openxmlformats.org/officeDocument/2006/relationships/image" Target="../media/image11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886F3-9F20-42F5-929C-CA0920CBA29A}" type="datetimeFigureOut">
              <a:rPr lang="zh-CN" altLang="en-US" smtClean="0"/>
              <a:t>2015/12/23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E59729-0725-40A8-8FDF-5126D1BEE9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940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DB504-72A6-4C3E-89CA-95CDE08ED2D8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DB504-72A6-4C3E-89CA-95CDE08ED2D8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DB504-72A6-4C3E-89CA-95CDE08ED2D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E59729-0725-40A8-8FDF-5126D1BEE968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818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16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16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8D9C625-5062-44C3-A26D-03D51872587B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16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16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8D9C625-5062-44C3-A26D-03D51872587B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67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1162050" y="624363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6576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7042150" y="624363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D66F5F1D-73CE-4E26-9B5A-03893B744D1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8851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44482634-CB19-4DFA-8411-D6B6E7E3244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682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2015/12/23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2015/12/23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2015/12/23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2015/12/23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21.png"/><Relationship Id="rId5" Type="http://schemas.openxmlformats.org/officeDocument/2006/relationships/image" Target="../media/image10.png"/><Relationship Id="rId10" Type="http://schemas.openxmlformats.org/officeDocument/2006/relationships/image" Target="../media/image20.png"/><Relationship Id="rId4" Type="http://schemas.openxmlformats.org/officeDocument/2006/relationships/image" Target="../media/image9.png"/><Relationship Id="rId9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1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2.png"/><Relationship Id="rId7" Type="http://schemas.openxmlformats.org/officeDocument/2006/relationships/image" Target="../media/image3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38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13.png"/><Relationship Id="rId9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8.png"/><Relationship Id="rId7" Type="http://schemas.openxmlformats.org/officeDocument/2006/relationships/image" Target="../media/image4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6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2.jpeg"/><Relationship Id="rId4" Type="http://schemas.openxmlformats.org/officeDocument/2006/relationships/image" Target="../media/image51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3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oleObject" Target="../embeddings/oleObject5.bin"/><Relationship Id="rId7" Type="http://schemas.openxmlformats.org/officeDocument/2006/relationships/image" Target="../media/image46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50.png"/><Relationship Id="rId5" Type="http://schemas.openxmlformats.org/officeDocument/2006/relationships/image" Target="../media/image48.png"/><Relationship Id="rId10" Type="http://schemas.openxmlformats.org/officeDocument/2006/relationships/image" Target="../media/image49.png"/><Relationship Id="rId4" Type="http://schemas.openxmlformats.org/officeDocument/2006/relationships/image" Target="../media/image54.wmf"/><Relationship Id="rId9" Type="http://schemas.openxmlformats.org/officeDocument/2006/relationships/image" Target="../media/image47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5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7.wmf"/><Relationship Id="rId3" Type="http://schemas.openxmlformats.org/officeDocument/2006/relationships/image" Target="../media/image48.png"/><Relationship Id="rId7" Type="http://schemas.openxmlformats.org/officeDocument/2006/relationships/image" Target="../media/image47.wmf"/><Relationship Id="rId12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56.wmf"/><Relationship Id="rId5" Type="http://schemas.openxmlformats.org/officeDocument/2006/relationships/image" Target="../media/image46.w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9.bin"/><Relationship Id="rId9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image" Target="../media/image69.png"/><Relationship Id="rId7" Type="http://schemas.openxmlformats.org/officeDocument/2006/relationships/image" Target="../media/image71.png"/><Relationship Id="rId12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6.png"/><Relationship Id="rId11" Type="http://schemas.openxmlformats.org/officeDocument/2006/relationships/image" Target="../media/image68.png"/><Relationship Id="rId5" Type="http://schemas.openxmlformats.org/officeDocument/2006/relationships/image" Target="../media/image64.png"/><Relationship Id="rId10" Type="http://schemas.openxmlformats.org/officeDocument/2006/relationships/oleObject" Target="../embeddings/oleObject14.bin"/><Relationship Id="rId4" Type="http://schemas.openxmlformats.org/officeDocument/2006/relationships/image" Target="../media/image70.png"/><Relationship Id="rId9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76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4.png"/><Relationship Id="rId7" Type="http://schemas.openxmlformats.org/officeDocument/2006/relationships/image" Target="../media/image10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8.png"/><Relationship Id="rId4" Type="http://schemas.openxmlformats.org/officeDocument/2006/relationships/image" Target="../media/image10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15.wmf"/><Relationship Id="rId12" Type="http://schemas.openxmlformats.org/officeDocument/2006/relationships/image" Target="../media/image1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117.wmf"/><Relationship Id="rId5" Type="http://schemas.openxmlformats.org/officeDocument/2006/relationships/image" Target="../media/image114.wmf"/><Relationship Id="rId10" Type="http://schemas.openxmlformats.org/officeDocument/2006/relationships/oleObject" Target="../embeddings/oleObject19.bin"/><Relationship Id="rId4" Type="http://schemas.openxmlformats.org/officeDocument/2006/relationships/oleObject" Target="../embeddings/oleObject16.bin"/><Relationship Id="rId9" Type="http://schemas.openxmlformats.org/officeDocument/2006/relationships/image" Target="../media/image116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13" Type="http://schemas.openxmlformats.org/officeDocument/2006/relationships/image" Target="../media/image117.wmf"/><Relationship Id="rId18" Type="http://schemas.openxmlformats.org/officeDocument/2006/relationships/image" Target="../media/image129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14.wmf"/><Relationship Id="rId12" Type="http://schemas.openxmlformats.org/officeDocument/2006/relationships/oleObject" Target="../embeddings/oleObject24.bin"/><Relationship Id="rId17" Type="http://schemas.openxmlformats.org/officeDocument/2006/relationships/image" Target="../media/image128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6.bin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116.wmf"/><Relationship Id="rId5" Type="http://schemas.openxmlformats.org/officeDocument/2006/relationships/image" Target="../media/image126.wmf"/><Relationship Id="rId15" Type="http://schemas.openxmlformats.org/officeDocument/2006/relationships/image" Target="../media/image127.wmf"/><Relationship Id="rId10" Type="http://schemas.openxmlformats.org/officeDocument/2006/relationships/oleObject" Target="../embeddings/oleObject23.bin"/><Relationship Id="rId4" Type="http://schemas.openxmlformats.org/officeDocument/2006/relationships/oleObject" Target="../embeddings/oleObject20.bin"/><Relationship Id="rId9" Type="http://schemas.openxmlformats.org/officeDocument/2006/relationships/image" Target="../media/image115.wmf"/><Relationship Id="rId14" Type="http://schemas.openxmlformats.org/officeDocument/2006/relationships/oleObject" Target="../embeddings/oleObject25.bin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196752"/>
            <a:ext cx="7772400" cy="2403699"/>
          </a:xfrm>
        </p:spPr>
        <p:txBody>
          <a:bodyPr>
            <a:normAutofit/>
          </a:bodyPr>
          <a:lstStyle/>
          <a:p>
            <a:r>
              <a:rPr lang="en-US" altLang="zh-CN" smtClean="0"/>
              <a:t>Graphical Models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 smtClean="0"/>
              <a:t>Huijun</a:t>
            </a:r>
            <a:r>
              <a:rPr lang="en-US" altLang="zh-CN" dirty="0" smtClean="0"/>
              <a:t> Di</a:t>
            </a:r>
          </a:p>
          <a:p>
            <a:r>
              <a:rPr lang="en-US" altLang="zh-CN" dirty="0" smtClean="0"/>
              <a:t>ajon@bit.edu.cn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238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Generative vs. Discriminative </a:t>
            </a:r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r>
              <a:rPr lang="en-US" altLang="zh-CN" sz="2800"/>
              <a:t>Generative model</a:t>
            </a:r>
          </a:p>
          <a:p>
            <a:pPr lvl="1"/>
            <a:r>
              <a:rPr lang="en-US" altLang="zh-CN" sz="2400"/>
              <a:t>Provides a way to explain the </a:t>
            </a:r>
            <a:r>
              <a:rPr lang="en-US" altLang="zh-CN" sz="2400" smtClean="0"/>
              <a:t>input</a:t>
            </a:r>
            <a:endParaRPr lang="en-US" altLang="zh-CN" sz="2400"/>
          </a:p>
          <a:p>
            <a:pPr lvl="1"/>
            <a:r>
              <a:rPr lang="en-US" altLang="zh-CN" sz="2400"/>
              <a:t>Generates the sample of possible observed data</a:t>
            </a:r>
            <a:r>
              <a:rPr lang="en-US" altLang="zh-CN" sz="2400" smtClean="0"/>
              <a:t>.</a:t>
            </a:r>
          </a:p>
          <a:p>
            <a:pPr lvl="1"/>
            <a:r>
              <a:rPr lang="en-GB" altLang="zh-CN" sz="2400">
                <a:ea typeface="宋体" charset="-122"/>
              </a:rPr>
              <a:t>Relatively straightforward to characterize </a:t>
            </a:r>
            <a:r>
              <a:rPr lang="en-GB" altLang="zh-CN" sz="2400" smtClean="0">
                <a:ea typeface="宋体" charset="-122"/>
              </a:rPr>
              <a:t>invariances</a:t>
            </a:r>
            <a:endParaRPr lang="en-US" altLang="zh-CN" sz="2400"/>
          </a:p>
          <a:p>
            <a:r>
              <a:rPr lang="en-US" altLang="zh-CN" sz="2800"/>
              <a:t>Discriminative model</a:t>
            </a:r>
          </a:p>
          <a:p>
            <a:pPr lvl="1"/>
            <a:r>
              <a:rPr lang="en-US" altLang="zh-CN" sz="2400"/>
              <a:t>Provides a way to compute the posterior distribution directly over a “target”,</a:t>
            </a:r>
          </a:p>
          <a:p>
            <a:pPr lvl="1"/>
            <a:r>
              <a:rPr lang="en-US" altLang="zh-CN" sz="2400"/>
              <a:t>In contrast to generative models, discriminative models do not provide a way of generating the training data</a:t>
            </a:r>
            <a:r>
              <a:rPr lang="en-US" altLang="zh-CN" sz="2400" smtClean="0"/>
              <a:t>.</a:t>
            </a:r>
          </a:p>
          <a:p>
            <a:pPr lvl="1"/>
            <a:r>
              <a:rPr lang="en-US" altLang="zh-CN" sz="2400"/>
              <a:t>They use the flexibility of the model in relevant regions of input space</a:t>
            </a:r>
          </a:p>
        </p:txBody>
      </p:sp>
    </p:spTree>
    <p:extLst>
      <p:ext uri="{BB962C8B-B14F-4D97-AF65-F5344CB8AC3E}">
        <p14:creationId xmlns:p14="http://schemas.microsoft.com/office/powerpoint/2010/main" val="50880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smtClean="0"/>
              <a:t>Introduction</a:t>
            </a:r>
          </a:p>
          <a:p>
            <a:r>
              <a:rPr lang="en-US" altLang="zh-CN" smtClean="0">
                <a:solidFill>
                  <a:srgbClr val="FF0000"/>
                </a:solidFill>
              </a:rPr>
              <a:t>Generative </a:t>
            </a:r>
            <a:r>
              <a:rPr lang="en-US" altLang="zh-CN">
                <a:solidFill>
                  <a:srgbClr val="FF0000"/>
                </a:solidFill>
              </a:rPr>
              <a:t>Models</a:t>
            </a:r>
            <a:endParaRPr lang="en-US" altLang="zh-CN" smtClean="0">
              <a:solidFill>
                <a:srgbClr val="FF0000"/>
              </a:solidFill>
            </a:endParaRPr>
          </a:p>
          <a:p>
            <a:pPr lvl="1"/>
            <a:r>
              <a:rPr lang="en-US" altLang="zh-CN" smtClean="0">
                <a:solidFill>
                  <a:srgbClr val="FF0000"/>
                </a:solidFill>
              </a:rPr>
              <a:t>Bayesian Network (BN)</a:t>
            </a:r>
          </a:p>
          <a:p>
            <a:pPr lvl="1"/>
            <a:r>
              <a:rPr lang="en-US" altLang="zh-CN"/>
              <a:t>Markov Random Field </a:t>
            </a:r>
            <a:r>
              <a:rPr lang="en-US" altLang="zh-CN" smtClean="0"/>
              <a:t>(MRF)</a:t>
            </a:r>
          </a:p>
          <a:p>
            <a:pPr lvl="1"/>
            <a:r>
              <a:rPr lang="en-US" altLang="zh-CN" smtClean="0"/>
              <a:t>Sequential Models: HMM, DBN</a:t>
            </a:r>
            <a:endParaRPr lang="en-US" altLang="zh-CN"/>
          </a:p>
          <a:p>
            <a:r>
              <a:rPr lang="en-US" altLang="zh-CN" smtClean="0"/>
              <a:t>Discriminative </a:t>
            </a:r>
            <a:r>
              <a:rPr lang="en-US" altLang="zh-CN"/>
              <a:t>Models</a:t>
            </a:r>
            <a:endParaRPr lang="en-US" altLang="zh-CN" smtClean="0"/>
          </a:p>
          <a:p>
            <a:pPr lvl="1"/>
            <a:r>
              <a:rPr lang="en-US" altLang="zh-CN"/>
              <a:t>Conditional Random Field (CRF)</a:t>
            </a:r>
            <a:endParaRPr lang="en-US" altLang="zh-CN" smtClean="0"/>
          </a:p>
          <a:p>
            <a:pPr lvl="1"/>
            <a:r>
              <a:rPr lang="en-US" altLang="zh-CN"/>
              <a:t>Max-margin Markov Networks</a:t>
            </a:r>
          </a:p>
          <a:p>
            <a:r>
              <a:rPr lang="en-US" altLang="zh-CN" smtClean="0"/>
              <a:t>Summary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972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Bayesian </a:t>
            </a:r>
            <a:r>
              <a:rPr lang="en-US" altLang="zh-CN" smtClean="0"/>
              <a:t>Network (BN)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FF0000"/>
                </a:solidFill>
              </a:rPr>
              <a:t>Introduction</a:t>
            </a:r>
          </a:p>
          <a:p>
            <a:r>
              <a:rPr lang="en-US" altLang="zh-CN" smtClean="0"/>
              <a:t>Pictorial </a:t>
            </a:r>
            <a:r>
              <a:rPr lang="en-US" altLang="zh-CN"/>
              <a:t>Structures for Object </a:t>
            </a:r>
            <a:r>
              <a:rPr lang="en-US" altLang="zh-CN" smtClean="0"/>
              <a:t>Recognition</a:t>
            </a:r>
          </a:p>
          <a:p>
            <a:r>
              <a:rPr lang="en-US" altLang="zh-CN"/>
              <a:t>Topic Models (PRML05_Topic </a:t>
            </a:r>
            <a:r>
              <a:rPr lang="en-US" altLang="zh-CN" smtClean="0"/>
              <a:t>Models.pdf)</a:t>
            </a:r>
            <a:endParaRPr lang="en-US" altLang="zh-CN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17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/>
              <a:t>Bayesian Network (BN)</a:t>
            </a:r>
            <a:endParaRPr lang="zh-CN" alt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88840"/>
            <a:ext cx="8523129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860032" y="1196752"/>
            <a:ext cx="4193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b="1">
                <a:solidFill>
                  <a:srgbClr val="FF0000"/>
                </a:solidFill>
              </a:rPr>
              <a:t>Directed Graphical </a:t>
            </a:r>
            <a:r>
              <a:rPr lang="en-US" altLang="zh-CN" b="1" smtClean="0">
                <a:solidFill>
                  <a:srgbClr val="FF0000"/>
                </a:solidFill>
              </a:rPr>
              <a:t>Model</a:t>
            </a:r>
          </a:p>
          <a:p>
            <a:pPr algn="r"/>
            <a:r>
              <a:rPr lang="en-US" altLang="zh-CN">
                <a:solidFill>
                  <a:srgbClr val="FF0000"/>
                </a:solidFill>
              </a:rPr>
              <a:t> Directed edges give causality relationships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08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Bayesian Network (BN)</a:t>
            </a:r>
            <a:endParaRPr lang="zh-CN" altLang="en-US"/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76872"/>
            <a:ext cx="8307953" cy="3304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913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Bayesian Network (BN)</a:t>
            </a:r>
            <a:endParaRPr lang="zh-CN" alt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1" b="1"/>
          <a:stretch/>
        </p:blipFill>
        <p:spPr bwMode="auto">
          <a:xfrm>
            <a:off x="755576" y="1700808"/>
            <a:ext cx="7332474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833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Bayesian Network (BN)</a:t>
            </a:r>
            <a:endParaRPr lang="zh-CN" alt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12776"/>
            <a:ext cx="7289022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266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Bayesian </a:t>
            </a:r>
            <a:r>
              <a:rPr lang="en-US" altLang="zh-CN" smtClean="0"/>
              <a:t>Network (BN)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Introduction</a:t>
            </a:r>
          </a:p>
          <a:p>
            <a:r>
              <a:rPr lang="en-US" altLang="zh-CN" smtClean="0">
                <a:solidFill>
                  <a:srgbClr val="FF0000"/>
                </a:solidFill>
              </a:rPr>
              <a:t>Pictorial </a:t>
            </a:r>
            <a:r>
              <a:rPr lang="en-US" altLang="zh-CN">
                <a:solidFill>
                  <a:srgbClr val="FF0000"/>
                </a:solidFill>
              </a:rPr>
              <a:t>Structures for Object </a:t>
            </a:r>
            <a:r>
              <a:rPr lang="en-US" altLang="zh-CN" smtClean="0">
                <a:solidFill>
                  <a:srgbClr val="FF0000"/>
                </a:solidFill>
              </a:rPr>
              <a:t>Recognition</a:t>
            </a:r>
          </a:p>
          <a:p>
            <a:r>
              <a:rPr lang="en-US" altLang="zh-CN"/>
              <a:t>Topic Models (PRML05_Topic </a:t>
            </a:r>
            <a:r>
              <a:rPr lang="en-US" altLang="zh-CN" smtClean="0"/>
              <a:t>Models.pdf)</a:t>
            </a:r>
            <a:endParaRPr lang="en-US" altLang="zh-CN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/>
              <a:t>Pictorial Structures for Object Recognition</a:t>
            </a:r>
            <a:endParaRPr lang="zh-CN" altLang="en-US" sz="360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1092" y="1484784"/>
            <a:ext cx="6111171" cy="419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337956" y="2204864"/>
            <a:ext cx="28543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smtClean="0"/>
              <a:t>Deformable</a:t>
            </a:r>
          </a:p>
          <a:p>
            <a:r>
              <a:rPr lang="en-US" altLang="zh-CN" sz="2000" smtClean="0"/>
              <a:t>High </a:t>
            </a:r>
            <a:r>
              <a:rPr lang="en-US" altLang="zh-CN" sz="2000"/>
              <a:t>intra-class </a:t>
            </a:r>
            <a:r>
              <a:rPr lang="en-US" altLang="zh-CN" sz="2000" smtClean="0"/>
              <a:t>variations</a:t>
            </a:r>
          </a:p>
          <a:p>
            <a:r>
              <a:rPr lang="en-US" altLang="zh-CN" sz="2000"/>
              <a:t>Part-based model</a:t>
            </a:r>
            <a:endParaRPr lang="zh-CN" altLang="en-US" sz="200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04621" y="3482827"/>
            <a:ext cx="2767371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42242" y="6093296"/>
            <a:ext cx="9210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Part-based </a:t>
            </a:r>
            <a:r>
              <a:rPr lang="en-US" altLang="zh-CN" smtClean="0"/>
              <a:t>representation: </a:t>
            </a:r>
            <a:r>
              <a:rPr lang="en-US" altLang="zh-CN"/>
              <a:t>Objects are decomposed into parts and spatial relations among </a:t>
            </a:r>
            <a:r>
              <a:rPr lang="en-US" altLang="zh-CN" smtClean="0"/>
              <a:t>parts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3219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/>
              <a:t>Pictorial Structures for Object Recognition</a:t>
            </a:r>
            <a:endParaRPr lang="en-US" sz="3600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5" r="15231"/>
          <a:stretch/>
        </p:blipFill>
        <p:spPr bwMode="auto">
          <a:xfrm>
            <a:off x="4490509" y="1076684"/>
            <a:ext cx="4055953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椭圆 3"/>
          <p:cNvSpPr/>
          <p:nvPr/>
        </p:nvSpPr>
        <p:spPr>
          <a:xfrm>
            <a:off x="620913" y="1185708"/>
            <a:ext cx="648072" cy="4572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solidFill>
                  <a:srgbClr val="FF0000"/>
                </a:solidFill>
              </a:rPr>
              <a:t>L</a:t>
            </a:r>
            <a:r>
              <a:rPr lang="en-US" altLang="zh-CN" baseline="-25000">
                <a:solidFill>
                  <a:srgbClr val="FF0000"/>
                </a:solidFill>
              </a:rPr>
              <a:t>2</a:t>
            </a:r>
            <a:endParaRPr lang="zh-CN" altLang="en-US" baseline="-25000">
              <a:solidFill>
                <a:srgbClr val="FF0000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3219178" y="1185708"/>
            <a:ext cx="648072" cy="4572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solidFill>
                  <a:srgbClr val="FF0000"/>
                </a:solidFill>
              </a:rPr>
              <a:t>L</a:t>
            </a:r>
            <a:r>
              <a:rPr lang="en-US" altLang="zh-CN" baseline="-25000">
                <a:solidFill>
                  <a:srgbClr val="FF0000"/>
                </a:solidFill>
              </a:rPr>
              <a:t>3</a:t>
            </a:r>
            <a:endParaRPr lang="zh-CN" altLang="en-US" baseline="-25000">
              <a:solidFill>
                <a:srgbClr val="FF0000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023535" y="2121812"/>
            <a:ext cx="648072" cy="4572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solidFill>
                  <a:srgbClr val="FF0000"/>
                </a:solidFill>
              </a:rPr>
              <a:t>L</a:t>
            </a:r>
            <a:r>
              <a:rPr lang="en-US" altLang="zh-CN" baseline="-25000" smtClean="0">
                <a:solidFill>
                  <a:srgbClr val="FF0000"/>
                </a:solidFill>
              </a:rPr>
              <a:t>4</a:t>
            </a:r>
            <a:endParaRPr lang="zh-CN" altLang="en-US" baseline="-25000">
              <a:solidFill>
                <a:srgbClr val="FF0000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700779" y="2096660"/>
            <a:ext cx="648072" cy="4572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solidFill>
                  <a:srgbClr val="FF0000"/>
                </a:solidFill>
              </a:rPr>
              <a:t>L</a:t>
            </a:r>
            <a:r>
              <a:rPr lang="en-US" altLang="zh-CN" baseline="-25000">
                <a:solidFill>
                  <a:srgbClr val="FF0000"/>
                </a:solidFill>
              </a:rPr>
              <a:t>5</a:t>
            </a:r>
            <a:endParaRPr lang="zh-CN" altLang="en-US" baseline="-25000">
              <a:solidFill>
                <a:srgbClr val="FF0000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836683" y="1664612"/>
            <a:ext cx="648072" cy="4572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solidFill>
                  <a:srgbClr val="FF0000"/>
                </a:solidFill>
              </a:rPr>
              <a:t>L</a:t>
            </a:r>
            <a:r>
              <a:rPr lang="en-US" altLang="zh-CN" baseline="-25000" smtClean="0">
                <a:solidFill>
                  <a:srgbClr val="FF0000"/>
                </a:solidFill>
              </a:rPr>
              <a:t>1</a:t>
            </a:r>
            <a:endParaRPr lang="zh-CN" altLang="en-US" baseline="-25000">
              <a:solidFill>
                <a:srgbClr val="FF0000"/>
              </a:solidFill>
            </a:endParaRPr>
          </a:p>
        </p:txBody>
      </p:sp>
      <p:cxnSp>
        <p:nvCxnSpPr>
          <p:cNvPr id="7" name="直接箭头连接符 6"/>
          <p:cNvCxnSpPr>
            <a:stCxn id="12" idx="7"/>
            <a:endCxn id="9" idx="3"/>
          </p:cNvCxnSpPr>
          <p:nvPr/>
        </p:nvCxnSpPr>
        <p:spPr>
          <a:xfrm flipV="1">
            <a:off x="2389847" y="1575953"/>
            <a:ext cx="924239" cy="15561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12" idx="1"/>
            <a:endCxn id="4" idx="5"/>
          </p:cNvCxnSpPr>
          <p:nvPr/>
        </p:nvCxnSpPr>
        <p:spPr>
          <a:xfrm flipH="1" flipV="1">
            <a:off x="1174077" y="1575953"/>
            <a:ext cx="757514" cy="15561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2" idx="3"/>
            <a:endCxn id="10" idx="7"/>
          </p:cNvCxnSpPr>
          <p:nvPr/>
        </p:nvCxnSpPr>
        <p:spPr>
          <a:xfrm flipH="1">
            <a:off x="1576699" y="2054857"/>
            <a:ext cx="354892" cy="13391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2" idx="5"/>
            <a:endCxn id="11" idx="1"/>
          </p:cNvCxnSpPr>
          <p:nvPr/>
        </p:nvCxnSpPr>
        <p:spPr>
          <a:xfrm>
            <a:off x="2389847" y="2054857"/>
            <a:ext cx="405840" cy="10875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圆角矩形 22"/>
          <p:cNvSpPr/>
          <p:nvPr/>
        </p:nvSpPr>
        <p:spPr>
          <a:xfrm>
            <a:off x="81455" y="2697876"/>
            <a:ext cx="653285" cy="45547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solidFill>
                  <a:schemeClr val="tx1"/>
                </a:solidFill>
              </a:rPr>
              <a:t>Z</a:t>
            </a:r>
            <a:r>
              <a:rPr lang="en-US" altLang="zh-CN" baseline="-25000" smtClean="0">
                <a:solidFill>
                  <a:schemeClr val="tx1"/>
                </a:solidFill>
              </a:rPr>
              <a:t>2</a:t>
            </a:r>
            <a:endParaRPr lang="zh-CN" altLang="en-US" baseline="-25000">
              <a:solidFill>
                <a:schemeClr val="tx1"/>
              </a:solidFill>
            </a:endParaRPr>
          </a:p>
        </p:txBody>
      </p:sp>
      <p:cxnSp>
        <p:nvCxnSpPr>
          <p:cNvPr id="27" name="直接箭头连接符 26"/>
          <p:cNvCxnSpPr>
            <a:stCxn id="4" idx="3"/>
            <a:endCxn id="23" idx="0"/>
          </p:cNvCxnSpPr>
          <p:nvPr/>
        </p:nvCxnSpPr>
        <p:spPr>
          <a:xfrm flipH="1">
            <a:off x="408098" y="1575953"/>
            <a:ext cx="307723" cy="112192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圆角矩形 32"/>
          <p:cNvSpPr/>
          <p:nvPr/>
        </p:nvSpPr>
        <p:spPr>
          <a:xfrm>
            <a:off x="928067" y="2925614"/>
            <a:ext cx="653285" cy="45547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solidFill>
                  <a:schemeClr val="tx1"/>
                </a:solidFill>
              </a:rPr>
              <a:t>Z</a:t>
            </a:r>
            <a:r>
              <a:rPr lang="en-US" altLang="zh-CN" baseline="-25000" smtClean="0">
                <a:solidFill>
                  <a:schemeClr val="tx1"/>
                </a:solidFill>
              </a:rPr>
              <a:t>4</a:t>
            </a:r>
            <a:endParaRPr lang="zh-CN" altLang="en-US" baseline="-25000">
              <a:solidFill>
                <a:schemeClr val="tx1"/>
              </a:solidFill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1867705" y="2952107"/>
            <a:ext cx="653285" cy="45547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solidFill>
                  <a:schemeClr val="tx1"/>
                </a:solidFill>
              </a:rPr>
              <a:t>Z</a:t>
            </a:r>
            <a:r>
              <a:rPr lang="en-US" altLang="zh-CN" baseline="-25000" smtClean="0">
                <a:solidFill>
                  <a:schemeClr val="tx1"/>
                </a:solidFill>
              </a:rPr>
              <a:t>1</a:t>
            </a:r>
            <a:endParaRPr lang="zh-CN" altLang="en-US" baseline="-25000">
              <a:solidFill>
                <a:schemeClr val="tx1"/>
              </a:solidFill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2959341" y="2985908"/>
            <a:ext cx="653285" cy="45547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solidFill>
                  <a:schemeClr val="tx1"/>
                </a:solidFill>
              </a:rPr>
              <a:t>Z</a:t>
            </a:r>
            <a:r>
              <a:rPr lang="en-US" altLang="zh-CN" baseline="-25000" smtClean="0">
                <a:solidFill>
                  <a:schemeClr val="tx1"/>
                </a:solidFill>
              </a:rPr>
              <a:t>5</a:t>
            </a:r>
            <a:endParaRPr lang="zh-CN" altLang="en-US" baseline="-25000">
              <a:solidFill>
                <a:schemeClr val="tx1"/>
              </a:solidFill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3702691" y="2925614"/>
            <a:ext cx="653285" cy="45547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solidFill>
                  <a:schemeClr val="tx1"/>
                </a:solidFill>
              </a:rPr>
              <a:t>Z</a:t>
            </a:r>
            <a:r>
              <a:rPr lang="en-US" altLang="zh-CN" baseline="-25000" smtClean="0">
                <a:solidFill>
                  <a:schemeClr val="tx1"/>
                </a:solidFill>
              </a:rPr>
              <a:t>3</a:t>
            </a:r>
            <a:endParaRPr lang="zh-CN" altLang="en-US" baseline="-25000">
              <a:solidFill>
                <a:schemeClr val="tx1"/>
              </a:solidFill>
            </a:endParaRPr>
          </a:p>
        </p:txBody>
      </p:sp>
      <p:cxnSp>
        <p:nvCxnSpPr>
          <p:cNvPr id="37" name="直接箭头连接符 36"/>
          <p:cNvCxnSpPr>
            <a:stCxn id="10" idx="4"/>
            <a:endCxn id="33" idx="0"/>
          </p:cNvCxnSpPr>
          <p:nvPr/>
        </p:nvCxnSpPr>
        <p:spPr>
          <a:xfrm flipH="1">
            <a:off x="1254710" y="2579012"/>
            <a:ext cx="92861" cy="34660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12" idx="4"/>
            <a:endCxn id="34" idx="0"/>
          </p:cNvCxnSpPr>
          <p:nvPr/>
        </p:nvCxnSpPr>
        <p:spPr>
          <a:xfrm>
            <a:off x="2160719" y="2121812"/>
            <a:ext cx="33629" cy="83029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11" idx="4"/>
            <a:endCxn id="35" idx="0"/>
          </p:cNvCxnSpPr>
          <p:nvPr/>
        </p:nvCxnSpPr>
        <p:spPr>
          <a:xfrm>
            <a:off x="3024815" y="2553860"/>
            <a:ext cx="261169" cy="43204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9" idx="4"/>
            <a:endCxn id="36" idx="0"/>
          </p:cNvCxnSpPr>
          <p:nvPr/>
        </p:nvCxnSpPr>
        <p:spPr>
          <a:xfrm>
            <a:off x="3543214" y="1642908"/>
            <a:ext cx="486120" cy="128270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3" y="3429949"/>
            <a:ext cx="2581275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5" y="3741148"/>
            <a:ext cx="3240360" cy="564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687" y="3482336"/>
            <a:ext cx="1285875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5" y="4349240"/>
            <a:ext cx="369570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980" y="2904259"/>
            <a:ext cx="4381500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223" y="6168873"/>
            <a:ext cx="3648075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858" y="3789040"/>
            <a:ext cx="4181475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5496" y="515719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>
                <a:solidFill>
                  <a:srgbClr val="FF0000"/>
                </a:solidFill>
              </a:rPr>
              <a:t>Learning: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465506" y="3562775"/>
            <a:ext cx="1133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>
                <a:solidFill>
                  <a:srgbClr val="FF0000"/>
                </a:solidFill>
              </a:rPr>
              <a:t>Inference: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339" y="4473302"/>
            <a:ext cx="22574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295" y="4869160"/>
            <a:ext cx="2590800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62" y="5502323"/>
            <a:ext cx="7934325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直接连接符 13"/>
          <p:cNvCxnSpPr/>
          <p:nvPr/>
        </p:nvCxnSpPr>
        <p:spPr>
          <a:xfrm>
            <a:off x="0" y="5229200"/>
            <a:ext cx="9144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91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  <p:bldP spid="12" grpId="0" animBg="1"/>
      <p:bldP spid="23" grpId="0" animBg="1"/>
      <p:bldP spid="33" grpId="0" animBg="1"/>
      <p:bldP spid="34" grpId="0" animBg="1"/>
      <p:bldP spid="35" grpId="0" animBg="1"/>
      <p:bldP spid="36" grpId="0" animBg="1"/>
      <p:bldP spid="6" grpId="0"/>
      <p:bldP spid="3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smtClean="0">
                <a:solidFill>
                  <a:srgbClr val="FF0000"/>
                </a:solidFill>
              </a:rPr>
              <a:t>Introduction</a:t>
            </a:r>
          </a:p>
          <a:p>
            <a:r>
              <a:rPr lang="en-US" altLang="zh-CN" smtClean="0"/>
              <a:t>Generative </a:t>
            </a:r>
            <a:r>
              <a:rPr lang="en-US" altLang="zh-CN"/>
              <a:t>Models</a:t>
            </a:r>
            <a:endParaRPr lang="en-US" altLang="zh-CN" smtClean="0"/>
          </a:p>
          <a:p>
            <a:pPr lvl="1"/>
            <a:r>
              <a:rPr lang="en-US" altLang="zh-CN" smtClean="0"/>
              <a:t>Bayesian Network (BN)</a:t>
            </a:r>
          </a:p>
          <a:p>
            <a:pPr lvl="1"/>
            <a:r>
              <a:rPr lang="en-US" altLang="zh-CN"/>
              <a:t>Markov Random Field </a:t>
            </a:r>
            <a:r>
              <a:rPr lang="en-US" altLang="zh-CN" smtClean="0"/>
              <a:t>(MRF)</a:t>
            </a:r>
          </a:p>
          <a:p>
            <a:pPr lvl="1"/>
            <a:r>
              <a:rPr lang="en-US" altLang="zh-CN" smtClean="0"/>
              <a:t>Sequential Models: HMM, DBN</a:t>
            </a:r>
            <a:endParaRPr lang="en-US" altLang="zh-CN"/>
          </a:p>
          <a:p>
            <a:r>
              <a:rPr lang="en-US" altLang="zh-CN" smtClean="0"/>
              <a:t>Discriminative </a:t>
            </a:r>
            <a:r>
              <a:rPr lang="en-US" altLang="zh-CN"/>
              <a:t>Models</a:t>
            </a:r>
            <a:endParaRPr lang="en-US" altLang="zh-CN" smtClean="0"/>
          </a:p>
          <a:p>
            <a:pPr lvl="1"/>
            <a:r>
              <a:rPr lang="en-US" altLang="zh-CN" smtClean="0"/>
              <a:t>Conditional Random </a:t>
            </a:r>
            <a:r>
              <a:rPr lang="en-US" altLang="zh-CN"/>
              <a:t>Field </a:t>
            </a:r>
            <a:r>
              <a:rPr lang="en-US" altLang="zh-CN" smtClean="0"/>
              <a:t>(CRF)</a:t>
            </a:r>
          </a:p>
          <a:p>
            <a:pPr lvl="1"/>
            <a:r>
              <a:rPr lang="en-US" altLang="zh-CN"/>
              <a:t>Max-margin Markov Networks</a:t>
            </a:r>
          </a:p>
          <a:p>
            <a:r>
              <a:rPr lang="en-US" altLang="zh-CN" smtClean="0"/>
              <a:t>Summary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370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/>
              <a:t>Pictorial </a:t>
            </a:r>
            <a:r>
              <a:rPr lang="en-US" altLang="zh-CN" sz="3600" smtClean="0"/>
              <a:t>Structures: Face models</a:t>
            </a:r>
            <a:endParaRPr lang="en-US" sz="3600" dirty="0"/>
          </a:p>
        </p:txBody>
      </p:sp>
      <p:sp>
        <p:nvSpPr>
          <p:cNvPr id="4" name="椭圆 3"/>
          <p:cNvSpPr/>
          <p:nvPr/>
        </p:nvSpPr>
        <p:spPr>
          <a:xfrm>
            <a:off x="620913" y="1185708"/>
            <a:ext cx="648072" cy="4572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solidFill>
                  <a:srgbClr val="FF0000"/>
                </a:solidFill>
              </a:rPr>
              <a:t>L</a:t>
            </a:r>
            <a:r>
              <a:rPr lang="en-US" altLang="zh-CN" baseline="-25000">
                <a:solidFill>
                  <a:srgbClr val="FF0000"/>
                </a:solidFill>
              </a:rPr>
              <a:t>2</a:t>
            </a:r>
            <a:endParaRPr lang="zh-CN" altLang="en-US" baseline="-25000">
              <a:solidFill>
                <a:srgbClr val="FF0000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3219178" y="1185708"/>
            <a:ext cx="648072" cy="4572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solidFill>
                  <a:srgbClr val="FF0000"/>
                </a:solidFill>
              </a:rPr>
              <a:t>L</a:t>
            </a:r>
            <a:r>
              <a:rPr lang="en-US" altLang="zh-CN" baseline="-25000">
                <a:solidFill>
                  <a:srgbClr val="FF0000"/>
                </a:solidFill>
              </a:rPr>
              <a:t>3</a:t>
            </a:r>
            <a:endParaRPr lang="zh-CN" altLang="en-US" baseline="-25000">
              <a:solidFill>
                <a:srgbClr val="FF0000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023535" y="2121812"/>
            <a:ext cx="648072" cy="4572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solidFill>
                  <a:srgbClr val="FF0000"/>
                </a:solidFill>
              </a:rPr>
              <a:t>L</a:t>
            </a:r>
            <a:r>
              <a:rPr lang="en-US" altLang="zh-CN" baseline="-25000" smtClean="0">
                <a:solidFill>
                  <a:srgbClr val="FF0000"/>
                </a:solidFill>
              </a:rPr>
              <a:t>4</a:t>
            </a:r>
            <a:endParaRPr lang="zh-CN" altLang="en-US" baseline="-25000">
              <a:solidFill>
                <a:srgbClr val="FF0000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700779" y="2096660"/>
            <a:ext cx="648072" cy="4572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solidFill>
                  <a:srgbClr val="FF0000"/>
                </a:solidFill>
              </a:rPr>
              <a:t>L</a:t>
            </a:r>
            <a:r>
              <a:rPr lang="en-US" altLang="zh-CN" baseline="-25000">
                <a:solidFill>
                  <a:srgbClr val="FF0000"/>
                </a:solidFill>
              </a:rPr>
              <a:t>5</a:t>
            </a:r>
            <a:endParaRPr lang="zh-CN" altLang="en-US" baseline="-25000">
              <a:solidFill>
                <a:srgbClr val="FF0000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836683" y="1664612"/>
            <a:ext cx="648072" cy="4572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solidFill>
                  <a:srgbClr val="FF0000"/>
                </a:solidFill>
              </a:rPr>
              <a:t>L</a:t>
            </a:r>
            <a:r>
              <a:rPr lang="en-US" altLang="zh-CN" baseline="-25000" smtClean="0">
                <a:solidFill>
                  <a:srgbClr val="FF0000"/>
                </a:solidFill>
              </a:rPr>
              <a:t>1</a:t>
            </a:r>
            <a:endParaRPr lang="zh-CN" altLang="en-US" baseline="-25000">
              <a:solidFill>
                <a:srgbClr val="FF0000"/>
              </a:solidFill>
            </a:endParaRPr>
          </a:p>
        </p:txBody>
      </p:sp>
      <p:cxnSp>
        <p:nvCxnSpPr>
          <p:cNvPr id="7" name="直接箭头连接符 6"/>
          <p:cNvCxnSpPr>
            <a:stCxn id="12" idx="7"/>
            <a:endCxn id="9" idx="3"/>
          </p:cNvCxnSpPr>
          <p:nvPr/>
        </p:nvCxnSpPr>
        <p:spPr>
          <a:xfrm flipV="1">
            <a:off x="2389847" y="1575953"/>
            <a:ext cx="924239" cy="15561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12" idx="1"/>
            <a:endCxn id="4" idx="5"/>
          </p:cNvCxnSpPr>
          <p:nvPr/>
        </p:nvCxnSpPr>
        <p:spPr>
          <a:xfrm flipH="1" flipV="1">
            <a:off x="1174077" y="1575953"/>
            <a:ext cx="757514" cy="15561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2" idx="3"/>
            <a:endCxn id="10" idx="7"/>
          </p:cNvCxnSpPr>
          <p:nvPr/>
        </p:nvCxnSpPr>
        <p:spPr>
          <a:xfrm flipH="1">
            <a:off x="1576699" y="2054857"/>
            <a:ext cx="354892" cy="13391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2" idx="5"/>
            <a:endCxn id="11" idx="1"/>
          </p:cNvCxnSpPr>
          <p:nvPr/>
        </p:nvCxnSpPr>
        <p:spPr>
          <a:xfrm>
            <a:off x="2389847" y="2054857"/>
            <a:ext cx="405840" cy="10875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圆角矩形 22"/>
          <p:cNvSpPr/>
          <p:nvPr/>
        </p:nvSpPr>
        <p:spPr>
          <a:xfrm>
            <a:off x="81455" y="2697876"/>
            <a:ext cx="653285" cy="45547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solidFill>
                  <a:schemeClr val="tx1"/>
                </a:solidFill>
              </a:rPr>
              <a:t>Z</a:t>
            </a:r>
            <a:r>
              <a:rPr lang="en-US" altLang="zh-CN" baseline="-25000" smtClean="0">
                <a:solidFill>
                  <a:schemeClr val="tx1"/>
                </a:solidFill>
              </a:rPr>
              <a:t>2</a:t>
            </a:r>
            <a:endParaRPr lang="zh-CN" altLang="en-US" baseline="-25000">
              <a:solidFill>
                <a:schemeClr val="tx1"/>
              </a:solidFill>
            </a:endParaRPr>
          </a:p>
        </p:txBody>
      </p:sp>
      <p:cxnSp>
        <p:nvCxnSpPr>
          <p:cNvPr id="27" name="直接箭头连接符 26"/>
          <p:cNvCxnSpPr>
            <a:stCxn id="4" idx="3"/>
            <a:endCxn id="23" idx="0"/>
          </p:cNvCxnSpPr>
          <p:nvPr/>
        </p:nvCxnSpPr>
        <p:spPr>
          <a:xfrm flipH="1">
            <a:off x="408098" y="1575953"/>
            <a:ext cx="307723" cy="112192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圆角矩形 32"/>
          <p:cNvSpPr/>
          <p:nvPr/>
        </p:nvSpPr>
        <p:spPr>
          <a:xfrm>
            <a:off x="928067" y="2925614"/>
            <a:ext cx="653285" cy="45547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solidFill>
                  <a:schemeClr val="tx1"/>
                </a:solidFill>
              </a:rPr>
              <a:t>Z</a:t>
            </a:r>
            <a:r>
              <a:rPr lang="en-US" altLang="zh-CN" baseline="-25000" smtClean="0">
                <a:solidFill>
                  <a:schemeClr val="tx1"/>
                </a:solidFill>
              </a:rPr>
              <a:t>4</a:t>
            </a:r>
            <a:endParaRPr lang="zh-CN" altLang="en-US" baseline="-25000">
              <a:solidFill>
                <a:schemeClr val="tx1"/>
              </a:solidFill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1867705" y="2952107"/>
            <a:ext cx="653285" cy="45547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solidFill>
                  <a:schemeClr val="tx1"/>
                </a:solidFill>
              </a:rPr>
              <a:t>Z</a:t>
            </a:r>
            <a:r>
              <a:rPr lang="en-US" altLang="zh-CN" baseline="-25000" smtClean="0">
                <a:solidFill>
                  <a:schemeClr val="tx1"/>
                </a:solidFill>
              </a:rPr>
              <a:t>1</a:t>
            </a:r>
            <a:endParaRPr lang="zh-CN" altLang="en-US" baseline="-25000">
              <a:solidFill>
                <a:schemeClr val="tx1"/>
              </a:solidFill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2959341" y="2985908"/>
            <a:ext cx="653285" cy="45547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solidFill>
                  <a:schemeClr val="tx1"/>
                </a:solidFill>
              </a:rPr>
              <a:t>Z</a:t>
            </a:r>
            <a:r>
              <a:rPr lang="en-US" altLang="zh-CN" baseline="-25000" smtClean="0">
                <a:solidFill>
                  <a:schemeClr val="tx1"/>
                </a:solidFill>
              </a:rPr>
              <a:t>5</a:t>
            </a:r>
            <a:endParaRPr lang="zh-CN" altLang="en-US" baseline="-25000">
              <a:solidFill>
                <a:schemeClr val="tx1"/>
              </a:solidFill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3702691" y="2925614"/>
            <a:ext cx="653285" cy="45547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solidFill>
                  <a:schemeClr val="tx1"/>
                </a:solidFill>
              </a:rPr>
              <a:t>Z</a:t>
            </a:r>
            <a:r>
              <a:rPr lang="en-US" altLang="zh-CN" baseline="-25000" smtClean="0">
                <a:solidFill>
                  <a:schemeClr val="tx1"/>
                </a:solidFill>
              </a:rPr>
              <a:t>3</a:t>
            </a:r>
            <a:endParaRPr lang="zh-CN" altLang="en-US" baseline="-25000">
              <a:solidFill>
                <a:schemeClr val="tx1"/>
              </a:solidFill>
            </a:endParaRPr>
          </a:p>
        </p:txBody>
      </p:sp>
      <p:cxnSp>
        <p:nvCxnSpPr>
          <p:cNvPr id="37" name="直接箭头连接符 36"/>
          <p:cNvCxnSpPr>
            <a:stCxn id="10" idx="4"/>
            <a:endCxn id="33" idx="0"/>
          </p:cNvCxnSpPr>
          <p:nvPr/>
        </p:nvCxnSpPr>
        <p:spPr>
          <a:xfrm flipH="1">
            <a:off x="1254710" y="2579012"/>
            <a:ext cx="92861" cy="34660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12" idx="4"/>
            <a:endCxn id="34" idx="0"/>
          </p:cNvCxnSpPr>
          <p:nvPr/>
        </p:nvCxnSpPr>
        <p:spPr>
          <a:xfrm>
            <a:off x="2160719" y="2121812"/>
            <a:ext cx="33629" cy="83029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11" idx="4"/>
            <a:endCxn id="35" idx="0"/>
          </p:cNvCxnSpPr>
          <p:nvPr/>
        </p:nvCxnSpPr>
        <p:spPr>
          <a:xfrm>
            <a:off x="3024815" y="2553860"/>
            <a:ext cx="261169" cy="43204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9" idx="4"/>
            <a:endCxn id="36" idx="0"/>
          </p:cNvCxnSpPr>
          <p:nvPr/>
        </p:nvCxnSpPr>
        <p:spPr>
          <a:xfrm>
            <a:off x="3543214" y="1642908"/>
            <a:ext cx="486120" cy="128270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919" y="1575953"/>
            <a:ext cx="2581275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640" y="4986721"/>
            <a:ext cx="3240360" cy="564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381" y="1626512"/>
            <a:ext cx="1285875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28" y="5127190"/>
            <a:ext cx="369570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502" y="2424530"/>
            <a:ext cx="4381500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688" y="5551053"/>
            <a:ext cx="2628900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998"/>
          <a:stretch/>
        </p:blipFill>
        <p:spPr bwMode="auto">
          <a:xfrm>
            <a:off x="5930377" y="4067921"/>
            <a:ext cx="3160136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02" y="5777063"/>
            <a:ext cx="292417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8"/>
          <a:stretch/>
        </p:blipFill>
        <p:spPr bwMode="auto">
          <a:xfrm>
            <a:off x="58083" y="3427817"/>
            <a:ext cx="4954962" cy="170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998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/>
              <a:t>Pictorial Structures: Articulated Models</a:t>
            </a:r>
            <a:endParaRPr lang="en-US" sz="36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856" y="1811340"/>
            <a:ext cx="1285875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158" y="2377579"/>
            <a:ext cx="3384376" cy="581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374" y="1051337"/>
            <a:ext cx="2592289" cy="1298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41" y="1051337"/>
            <a:ext cx="5096533" cy="1891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504" y="6381328"/>
            <a:ext cx="76200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997" y="5411744"/>
            <a:ext cx="116205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7304106" y="5928690"/>
            <a:ext cx="1795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favors large parts</a:t>
            </a:r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2530085" y="5928690"/>
            <a:ext cx="3718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Foreground/background  competition</a:t>
            </a:r>
            <a:endParaRPr lang="zh-CN" altLang="en-US"/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093613"/>
            <a:ext cx="3657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583" y="3459474"/>
            <a:ext cx="3067050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20" y="4013274"/>
            <a:ext cx="5748647" cy="71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955" y="4727749"/>
            <a:ext cx="210502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0" name="Picture 1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268" y="3060275"/>
            <a:ext cx="3438525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7" name="直接连接符 46"/>
          <p:cNvCxnSpPr/>
          <p:nvPr/>
        </p:nvCxnSpPr>
        <p:spPr>
          <a:xfrm>
            <a:off x="0" y="5157192"/>
            <a:ext cx="9144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0" y="3017567"/>
            <a:ext cx="9144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135406" y="4780036"/>
            <a:ext cx="1811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/>
              <a:t>von Mises distribution</a:t>
            </a:r>
            <a:endParaRPr lang="zh-CN" altLang="en-US" sz="140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8" y="5251081"/>
            <a:ext cx="1731730" cy="1274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1" name="Picture 1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110" y="28855"/>
            <a:ext cx="809890" cy="1171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8497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8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9213" y="15445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3600"/>
              <a:t>Pictorial </a:t>
            </a:r>
            <a:r>
              <a:rPr lang="en-US" altLang="zh-CN" sz="3600" smtClean="0"/>
              <a:t>Structures: Learning</a:t>
            </a:r>
            <a:endParaRPr lang="zh-CN" altLang="en-US" sz="3600"/>
          </a:p>
        </p:txBody>
      </p:sp>
      <p:sp>
        <p:nvSpPr>
          <p:cNvPr id="4" name="椭圆 3"/>
          <p:cNvSpPr/>
          <p:nvPr/>
        </p:nvSpPr>
        <p:spPr>
          <a:xfrm>
            <a:off x="652029" y="985807"/>
            <a:ext cx="648072" cy="4572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solidFill>
                  <a:srgbClr val="FF0000"/>
                </a:solidFill>
              </a:rPr>
              <a:t>L</a:t>
            </a:r>
            <a:r>
              <a:rPr lang="en-US" altLang="zh-CN" baseline="-25000">
                <a:solidFill>
                  <a:srgbClr val="FF0000"/>
                </a:solidFill>
              </a:rPr>
              <a:t>2</a:t>
            </a:r>
            <a:endParaRPr lang="zh-CN" altLang="en-US" baseline="-25000">
              <a:solidFill>
                <a:srgbClr val="FF0000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3250294" y="985807"/>
            <a:ext cx="648072" cy="4572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solidFill>
                  <a:srgbClr val="FF0000"/>
                </a:solidFill>
              </a:rPr>
              <a:t>L</a:t>
            </a:r>
            <a:r>
              <a:rPr lang="en-US" altLang="zh-CN" baseline="-25000">
                <a:solidFill>
                  <a:srgbClr val="FF0000"/>
                </a:solidFill>
              </a:rPr>
              <a:t>3</a:t>
            </a:r>
            <a:endParaRPr lang="zh-CN" altLang="en-US" baseline="-25000">
              <a:solidFill>
                <a:srgbClr val="FF0000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1054651" y="1921911"/>
            <a:ext cx="648072" cy="4572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solidFill>
                  <a:srgbClr val="FF0000"/>
                </a:solidFill>
              </a:rPr>
              <a:t>L</a:t>
            </a:r>
            <a:r>
              <a:rPr lang="en-US" altLang="zh-CN" baseline="-25000" smtClean="0">
                <a:solidFill>
                  <a:srgbClr val="FF0000"/>
                </a:solidFill>
              </a:rPr>
              <a:t>4</a:t>
            </a:r>
            <a:endParaRPr lang="zh-CN" altLang="en-US" baseline="-25000">
              <a:solidFill>
                <a:srgbClr val="FF0000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2731895" y="1896759"/>
            <a:ext cx="648072" cy="4572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solidFill>
                  <a:srgbClr val="FF0000"/>
                </a:solidFill>
              </a:rPr>
              <a:t>L</a:t>
            </a:r>
            <a:r>
              <a:rPr lang="en-US" altLang="zh-CN" baseline="-25000">
                <a:solidFill>
                  <a:srgbClr val="FF0000"/>
                </a:solidFill>
              </a:rPr>
              <a:t>5</a:t>
            </a:r>
            <a:endParaRPr lang="zh-CN" altLang="en-US" baseline="-25000">
              <a:solidFill>
                <a:srgbClr val="FF0000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1867799" y="1464711"/>
            <a:ext cx="648072" cy="4572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solidFill>
                  <a:srgbClr val="FF0000"/>
                </a:solidFill>
              </a:rPr>
              <a:t>L</a:t>
            </a:r>
            <a:r>
              <a:rPr lang="en-US" altLang="zh-CN" baseline="-25000" smtClean="0">
                <a:solidFill>
                  <a:srgbClr val="FF0000"/>
                </a:solidFill>
              </a:rPr>
              <a:t>1</a:t>
            </a:r>
            <a:endParaRPr lang="zh-CN" altLang="en-US" baseline="-25000">
              <a:solidFill>
                <a:srgbClr val="FF0000"/>
              </a:solidFill>
            </a:endParaRPr>
          </a:p>
        </p:txBody>
      </p:sp>
      <p:cxnSp>
        <p:nvCxnSpPr>
          <p:cNvPr id="9" name="直接箭头连接符 8"/>
          <p:cNvCxnSpPr>
            <a:stCxn id="8" idx="7"/>
            <a:endCxn id="5" idx="3"/>
          </p:cNvCxnSpPr>
          <p:nvPr/>
        </p:nvCxnSpPr>
        <p:spPr>
          <a:xfrm flipV="1">
            <a:off x="2420963" y="1376052"/>
            <a:ext cx="924239" cy="15561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8" idx="1"/>
            <a:endCxn id="4" idx="5"/>
          </p:cNvCxnSpPr>
          <p:nvPr/>
        </p:nvCxnSpPr>
        <p:spPr>
          <a:xfrm flipH="1" flipV="1">
            <a:off x="1205193" y="1376052"/>
            <a:ext cx="757514" cy="15561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8" idx="3"/>
            <a:endCxn id="6" idx="7"/>
          </p:cNvCxnSpPr>
          <p:nvPr/>
        </p:nvCxnSpPr>
        <p:spPr>
          <a:xfrm flipH="1">
            <a:off x="1607815" y="1854956"/>
            <a:ext cx="354892" cy="13391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8" idx="5"/>
            <a:endCxn id="7" idx="1"/>
          </p:cNvCxnSpPr>
          <p:nvPr/>
        </p:nvCxnSpPr>
        <p:spPr>
          <a:xfrm>
            <a:off x="2420963" y="1854956"/>
            <a:ext cx="405840" cy="10875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/>
        </p:nvSpPr>
        <p:spPr>
          <a:xfrm>
            <a:off x="112571" y="2497975"/>
            <a:ext cx="653285" cy="45547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solidFill>
                  <a:schemeClr val="tx1"/>
                </a:solidFill>
              </a:rPr>
              <a:t>Z</a:t>
            </a:r>
            <a:r>
              <a:rPr lang="en-US" altLang="zh-CN" baseline="-25000" smtClean="0">
                <a:solidFill>
                  <a:schemeClr val="tx1"/>
                </a:solidFill>
              </a:rPr>
              <a:t>2</a:t>
            </a:r>
            <a:endParaRPr lang="zh-CN" altLang="en-US" baseline="-25000">
              <a:solidFill>
                <a:schemeClr val="tx1"/>
              </a:solidFill>
            </a:endParaRPr>
          </a:p>
        </p:txBody>
      </p:sp>
      <p:cxnSp>
        <p:nvCxnSpPr>
          <p:cNvPr id="14" name="直接箭头连接符 13"/>
          <p:cNvCxnSpPr>
            <a:stCxn id="4" idx="3"/>
            <a:endCxn id="13" idx="0"/>
          </p:cNvCxnSpPr>
          <p:nvPr/>
        </p:nvCxnSpPr>
        <p:spPr>
          <a:xfrm flipH="1">
            <a:off x="439214" y="1376052"/>
            <a:ext cx="307723" cy="112192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959183" y="2725713"/>
            <a:ext cx="653285" cy="45547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solidFill>
                  <a:schemeClr val="tx1"/>
                </a:solidFill>
              </a:rPr>
              <a:t>Z</a:t>
            </a:r>
            <a:r>
              <a:rPr lang="en-US" altLang="zh-CN" baseline="-25000" smtClean="0">
                <a:solidFill>
                  <a:schemeClr val="tx1"/>
                </a:solidFill>
              </a:rPr>
              <a:t>4</a:t>
            </a:r>
            <a:endParaRPr lang="zh-CN" altLang="en-US" baseline="-25000">
              <a:solidFill>
                <a:schemeClr val="tx1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898821" y="2752206"/>
            <a:ext cx="653285" cy="45547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solidFill>
                  <a:schemeClr val="tx1"/>
                </a:solidFill>
              </a:rPr>
              <a:t>Z</a:t>
            </a:r>
            <a:r>
              <a:rPr lang="en-US" altLang="zh-CN" baseline="-25000" smtClean="0">
                <a:solidFill>
                  <a:schemeClr val="tx1"/>
                </a:solidFill>
              </a:rPr>
              <a:t>1</a:t>
            </a:r>
            <a:endParaRPr lang="zh-CN" altLang="en-US" baseline="-25000">
              <a:solidFill>
                <a:schemeClr val="tx1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990457" y="2786007"/>
            <a:ext cx="653285" cy="45547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solidFill>
                  <a:schemeClr val="tx1"/>
                </a:solidFill>
              </a:rPr>
              <a:t>Z</a:t>
            </a:r>
            <a:r>
              <a:rPr lang="en-US" altLang="zh-CN" baseline="-25000" smtClean="0">
                <a:solidFill>
                  <a:schemeClr val="tx1"/>
                </a:solidFill>
              </a:rPr>
              <a:t>5</a:t>
            </a:r>
            <a:endParaRPr lang="zh-CN" altLang="en-US" baseline="-25000">
              <a:solidFill>
                <a:schemeClr val="tx1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733807" y="2725713"/>
            <a:ext cx="653285" cy="45547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solidFill>
                  <a:schemeClr val="tx1"/>
                </a:solidFill>
              </a:rPr>
              <a:t>Z</a:t>
            </a:r>
            <a:r>
              <a:rPr lang="en-US" altLang="zh-CN" baseline="-25000" smtClean="0">
                <a:solidFill>
                  <a:schemeClr val="tx1"/>
                </a:solidFill>
              </a:rPr>
              <a:t>3</a:t>
            </a:r>
            <a:endParaRPr lang="zh-CN" altLang="en-US" baseline="-25000">
              <a:solidFill>
                <a:schemeClr val="tx1"/>
              </a:solidFill>
            </a:endParaRPr>
          </a:p>
        </p:txBody>
      </p:sp>
      <p:cxnSp>
        <p:nvCxnSpPr>
          <p:cNvPr id="19" name="直接箭头连接符 18"/>
          <p:cNvCxnSpPr>
            <a:stCxn id="6" idx="4"/>
            <a:endCxn id="15" idx="0"/>
          </p:cNvCxnSpPr>
          <p:nvPr/>
        </p:nvCxnSpPr>
        <p:spPr>
          <a:xfrm flipH="1">
            <a:off x="1285826" y="2379111"/>
            <a:ext cx="92861" cy="34660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8" idx="4"/>
            <a:endCxn id="16" idx="0"/>
          </p:cNvCxnSpPr>
          <p:nvPr/>
        </p:nvCxnSpPr>
        <p:spPr>
          <a:xfrm>
            <a:off x="2191835" y="1921911"/>
            <a:ext cx="33629" cy="83029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7" idx="4"/>
            <a:endCxn id="17" idx="0"/>
          </p:cNvCxnSpPr>
          <p:nvPr/>
        </p:nvCxnSpPr>
        <p:spPr>
          <a:xfrm>
            <a:off x="3055931" y="2353959"/>
            <a:ext cx="261169" cy="43204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5" idx="4"/>
            <a:endCxn id="18" idx="0"/>
          </p:cNvCxnSpPr>
          <p:nvPr/>
        </p:nvCxnSpPr>
        <p:spPr>
          <a:xfrm>
            <a:off x="3574330" y="1443007"/>
            <a:ext cx="486120" cy="128270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285712"/>
            <a:ext cx="1285875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086" y="1443007"/>
            <a:ext cx="4381500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88" y="4055178"/>
            <a:ext cx="3648075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108793" y="336698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>
                <a:solidFill>
                  <a:srgbClr val="FF0000"/>
                </a:solidFill>
              </a:rPr>
              <a:t>Learning: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955" y="4594781"/>
            <a:ext cx="2638425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657" y="3421996"/>
            <a:ext cx="7934325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88" y="4957317"/>
            <a:ext cx="3781425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019" y="5634985"/>
            <a:ext cx="2590800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63" y="6155512"/>
            <a:ext cx="238125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855" y="6188335"/>
            <a:ext cx="5695950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473"/>
          <a:stretch/>
        </p:blipFill>
        <p:spPr bwMode="auto">
          <a:xfrm>
            <a:off x="6151134" y="3966131"/>
            <a:ext cx="2916848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444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Recognition Results</a:t>
            </a:r>
            <a:endParaRPr lang="zh-CN" altLang="en-US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57199"/>
            <a:ext cx="4352925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340767"/>
            <a:ext cx="5276850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194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Recognition Results</a:t>
            </a:r>
            <a:endParaRPr lang="zh-CN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9"/>
          <a:stretch/>
        </p:blipFill>
        <p:spPr bwMode="auto">
          <a:xfrm>
            <a:off x="65988" y="1122316"/>
            <a:ext cx="5471808" cy="27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66826"/>
            <a:ext cx="5616624" cy="2775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709828"/>
            <a:ext cx="2952328" cy="4528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964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Recognition Results</a:t>
            </a:r>
            <a:endParaRPr lang="zh-CN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417" y="1137482"/>
            <a:ext cx="5457825" cy="20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156782"/>
            <a:ext cx="5295900" cy="367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 rot="20057262">
            <a:off x="2502153" y="1980287"/>
            <a:ext cx="431797" cy="1833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61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Bayesian </a:t>
            </a:r>
            <a:r>
              <a:rPr lang="en-US" altLang="zh-CN" smtClean="0"/>
              <a:t>Network (BN)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Introduction</a:t>
            </a:r>
          </a:p>
          <a:p>
            <a:r>
              <a:rPr lang="en-US" altLang="zh-CN" smtClean="0"/>
              <a:t>Pictorial </a:t>
            </a:r>
            <a:r>
              <a:rPr lang="en-US" altLang="zh-CN"/>
              <a:t>Structures for Object </a:t>
            </a:r>
            <a:r>
              <a:rPr lang="en-US" altLang="zh-CN" smtClean="0"/>
              <a:t>Recognition</a:t>
            </a:r>
          </a:p>
          <a:p>
            <a:r>
              <a:rPr lang="en-US" altLang="zh-CN">
                <a:solidFill>
                  <a:srgbClr val="FF0000"/>
                </a:solidFill>
              </a:rPr>
              <a:t>Topic Models (PRML05_Topic </a:t>
            </a:r>
            <a:r>
              <a:rPr lang="en-US" altLang="zh-CN" smtClean="0">
                <a:solidFill>
                  <a:srgbClr val="FF0000"/>
                </a:solidFill>
              </a:rPr>
              <a:t>Models.pdf)</a:t>
            </a:r>
            <a:endParaRPr lang="en-US" altLang="zh-CN">
              <a:solidFill>
                <a:srgbClr val="FF0000"/>
              </a:solidFill>
            </a:endParaRP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85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smtClean="0"/>
              <a:t>Introduction</a:t>
            </a:r>
          </a:p>
          <a:p>
            <a:r>
              <a:rPr lang="en-US" altLang="zh-CN" smtClean="0">
                <a:solidFill>
                  <a:srgbClr val="FF0000"/>
                </a:solidFill>
              </a:rPr>
              <a:t>Generative </a:t>
            </a:r>
            <a:r>
              <a:rPr lang="en-US" altLang="zh-CN">
                <a:solidFill>
                  <a:srgbClr val="FF0000"/>
                </a:solidFill>
              </a:rPr>
              <a:t>Models</a:t>
            </a:r>
            <a:endParaRPr lang="en-US" altLang="zh-CN" smtClean="0">
              <a:solidFill>
                <a:srgbClr val="FF0000"/>
              </a:solidFill>
            </a:endParaRPr>
          </a:p>
          <a:p>
            <a:pPr lvl="1"/>
            <a:r>
              <a:rPr lang="en-US" altLang="zh-CN" smtClean="0"/>
              <a:t>Bayesian Network (BN)</a:t>
            </a:r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Markov Random Field </a:t>
            </a:r>
            <a:r>
              <a:rPr lang="en-US" altLang="zh-CN" smtClean="0">
                <a:solidFill>
                  <a:srgbClr val="FF0000"/>
                </a:solidFill>
              </a:rPr>
              <a:t>(MRF)</a:t>
            </a:r>
          </a:p>
          <a:p>
            <a:pPr lvl="1"/>
            <a:r>
              <a:rPr lang="en-US" altLang="zh-CN" smtClean="0"/>
              <a:t>Sequential Models: HMM, DBN</a:t>
            </a:r>
            <a:endParaRPr lang="en-US" altLang="zh-CN"/>
          </a:p>
          <a:p>
            <a:r>
              <a:rPr lang="en-US" altLang="zh-CN" smtClean="0"/>
              <a:t>Discriminative </a:t>
            </a:r>
            <a:r>
              <a:rPr lang="en-US" altLang="zh-CN"/>
              <a:t>Models</a:t>
            </a:r>
            <a:endParaRPr lang="en-US" altLang="zh-CN" smtClean="0"/>
          </a:p>
          <a:p>
            <a:pPr lvl="1"/>
            <a:r>
              <a:rPr lang="en-US" altLang="zh-CN"/>
              <a:t>Conditional Random Field (CRF)</a:t>
            </a:r>
            <a:endParaRPr lang="en-US" altLang="zh-CN" smtClean="0"/>
          </a:p>
          <a:p>
            <a:pPr lvl="1"/>
            <a:r>
              <a:rPr lang="en-US" altLang="zh-CN"/>
              <a:t>Max-margin Markov Networks</a:t>
            </a:r>
          </a:p>
          <a:p>
            <a:r>
              <a:rPr lang="en-US" altLang="zh-CN" smtClean="0"/>
              <a:t>Summary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736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Markov Random Field (MRF)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FF0000"/>
                </a:solidFill>
              </a:rPr>
              <a:t>Introduction</a:t>
            </a:r>
          </a:p>
          <a:p>
            <a:r>
              <a:rPr lang="en-US" altLang="zh-CN" smtClean="0"/>
              <a:t>Stereo matching</a:t>
            </a:r>
          </a:p>
          <a:p>
            <a:r>
              <a:rPr lang="en-US" altLang="zh-CN" smtClean="0"/>
              <a:t>Image denoising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01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Markov Random Field (MRF)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525963"/>
          </a:xfrm>
        </p:spPr>
        <p:txBody>
          <a:bodyPr/>
          <a:lstStyle/>
          <a:p>
            <a:r>
              <a:rPr lang="en-US" altLang="zh-CN" sz="2400">
                <a:ea typeface="宋体" pitchFamily="2" charset="-122"/>
              </a:rPr>
              <a:t>They can be used to model spatial </a:t>
            </a:r>
            <a:r>
              <a:rPr lang="en-US" altLang="zh-CN" sz="2400" smtClean="0">
                <a:ea typeface="宋体" pitchFamily="2" charset="-122"/>
              </a:rPr>
              <a:t>constrains</a:t>
            </a:r>
            <a:endParaRPr lang="en-US" altLang="zh-CN" sz="2400">
              <a:ea typeface="宋体" pitchFamily="2" charset="-122"/>
            </a:endParaRPr>
          </a:p>
          <a:p>
            <a:pPr lvl="1"/>
            <a:r>
              <a:rPr lang="en-US" altLang="zh-CN" sz="2000" smtClean="0">
                <a:ea typeface="宋体" pitchFamily="2" charset="-122"/>
              </a:rPr>
              <a:t>spatial </a:t>
            </a:r>
            <a:r>
              <a:rPr lang="en-US" altLang="zh-CN" sz="2000">
                <a:ea typeface="宋体" pitchFamily="2" charset="-122"/>
              </a:rPr>
              <a:t>regularity of textures in a small region </a:t>
            </a:r>
          </a:p>
          <a:p>
            <a:pPr lvl="1"/>
            <a:r>
              <a:rPr lang="en-US" altLang="zh-CN" sz="2000" smtClean="0">
                <a:ea typeface="宋体" pitchFamily="2" charset="-122"/>
              </a:rPr>
              <a:t>smoothness </a:t>
            </a:r>
            <a:r>
              <a:rPr lang="en-US" altLang="zh-CN" sz="2000">
                <a:ea typeface="宋体" pitchFamily="2" charset="-122"/>
              </a:rPr>
              <a:t>of image </a:t>
            </a:r>
            <a:r>
              <a:rPr lang="en-US" altLang="zh-CN" sz="2000" smtClean="0">
                <a:ea typeface="宋体" pitchFamily="2" charset="-122"/>
              </a:rPr>
              <a:t>regions</a:t>
            </a:r>
            <a:endParaRPr lang="en-US" altLang="zh-CN" sz="2000">
              <a:ea typeface="宋体" pitchFamily="2" charset="-122"/>
            </a:endParaRPr>
          </a:p>
          <a:p>
            <a:pPr lvl="1"/>
            <a:r>
              <a:rPr lang="en-US" altLang="zh-CN" sz="2000" smtClean="0">
                <a:ea typeface="宋体" pitchFamily="2" charset="-122"/>
              </a:rPr>
              <a:t>depth </a:t>
            </a:r>
            <a:r>
              <a:rPr lang="en-US" altLang="zh-CN" sz="2000">
                <a:ea typeface="宋体" pitchFamily="2" charset="-122"/>
              </a:rPr>
              <a:t>continuity in stereo </a:t>
            </a:r>
            <a:r>
              <a:rPr lang="en-US" altLang="zh-CN" sz="2000" smtClean="0">
                <a:ea typeface="宋体" pitchFamily="2" charset="-122"/>
              </a:rPr>
              <a:t>construction</a:t>
            </a:r>
          </a:p>
          <a:p>
            <a:r>
              <a:rPr lang="en-US" altLang="zh-CN" sz="2400" smtClean="0">
                <a:ea typeface="宋体" pitchFamily="2" charset="-122"/>
              </a:rPr>
              <a:t>App: denoise, segmentation, stereo, ...</a:t>
            </a:r>
            <a:endParaRPr lang="en-US" altLang="zh-CN" sz="2400">
              <a:ea typeface="宋体" pitchFamily="2" charset="-122"/>
            </a:endParaRPr>
          </a:p>
          <a:p>
            <a:endParaRPr lang="zh-CN" altLang="en-US"/>
          </a:p>
        </p:txBody>
      </p:sp>
      <p:grpSp>
        <p:nvGrpSpPr>
          <p:cNvPr id="4" name="Group 5"/>
          <p:cNvGrpSpPr>
            <a:grpSpLocks/>
          </p:cNvGrpSpPr>
          <p:nvPr/>
        </p:nvGrpSpPr>
        <p:grpSpPr bwMode="auto">
          <a:xfrm>
            <a:off x="6965032" y="2086088"/>
            <a:ext cx="1981200" cy="1371600"/>
            <a:chOff x="288" y="2448"/>
            <a:chExt cx="2352" cy="1536"/>
          </a:xfrm>
        </p:grpSpPr>
        <p:grpSp>
          <p:nvGrpSpPr>
            <p:cNvPr id="5" name="Group 6"/>
            <p:cNvGrpSpPr>
              <a:grpSpLocks/>
            </p:cNvGrpSpPr>
            <p:nvPr/>
          </p:nvGrpSpPr>
          <p:grpSpPr bwMode="auto">
            <a:xfrm>
              <a:off x="1776" y="2880"/>
              <a:ext cx="432" cy="432"/>
              <a:chOff x="1776" y="2880"/>
              <a:chExt cx="432" cy="432"/>
            </a:xfrm>
          </p:grpSpPr>
          <p:sp>
            <p:nvSpPr>
              <p:cNvPr id="70" name="Oval 7"/>
              <p:cNvSpPr>
                <a:spLocks noChangeArrowheads="1"/>
              </p:cNvSpPr>
              <p:nvPr/>
            </p:nvSpPr>
            <p:spPr bwMode="auto">
              <a:xfrm>
                <a:off x="1776" y="3120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 sz="2400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1" name="Line 8"/>
              <p:cNvSpPr>
                <a:spLocks noChangeShapeType="1"/>
              </p:cNvSpPr>
              <p:nvPr/>
            </p:nvSpPr>
            <p:spPr bwMode="auto">
              <a:xfrm>
                <a:off x="1968" y="3216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" name="Line 9"/>
              <p:cNvSpPr>
                <a:spLocks noChangeShapeType="1"/>
              </p:cNvSpPr>
              <p:nvPr/>
            </p:nvSpPr>
            <p:spPr bwMode="auto">
              <a:xfrm flipV="1">
                <a:off x="1872" y="2880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" name="Group 10"/>
            <p:cNvGrpSpPr>
              <a:grpSpLocks/>
            </p:cNvGrpSpPr>
            <p:nvPr/>
          </p:nvGrpSpPr>
          <p:grpSpPr bwMode="auto">
            <a:xfrm>
              <a:off x="1344" y="2880"/>
              <a:ext cx="432" cy="432"/>
              <a:chOff x="1776" y="2880"/>
              <a:chExt cx="432" cy="432"/>
            </a:xfrm>
          </p:grpSpPr>
          <p:sp>
            <p:nvSpPr>
              <p:cNvPr id="67" name="Oval 11"/>
              <p:cNvSpPr>
                <a:spLocks noChangeArrowheads="1"/>
              </p:cNvSpPr>
              <p:nvPr/>
            </p:nvSpPr>
            <p:spPr bwMode="auto">
              <a:xfrm>
                <a:off x="1776" y="3120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 sz="2400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68" name="Line 12"/>
              <p:cNvSpPr>
                <a:spLocks noChangeShapeType="1"/>
              </p:cNvSpPr>
              <p:nvPr/>
            </p:nvSpPr>
            <p:spPr bwMode="auto">
              <a:xfrm>
                <a:off x="1968" y="3216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" name="Line 13"/>
              <p:cNvSpPr>
                <a:spLocks noChangeShapeType="1"/>
              </p:cNvSpPr>
              <p:nvPr/>
            </p:nvSpPr>
            <p:spPr bwMode="auto">
              <a:xfrm flipV="1">
                <a:off x="1872" y="2880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" name="Group 14"/>
            <p:cNvGrpSpPr>
              <a:grpSpLocks/>
            </p:cNvGrpSpPr>
            <p:nvPr/>
          </p:nvGrpSpPr>
          <p:grpSpPr bwMode="auto">
            <a:xfrm>
              <a:off x="912" y="2880"/>
              <a:ext cx="432" cy="432"/>
              <a:chOff x="1776" y="2880"/>
              <a:chExt cx="432" cy="432"/>
            </a:xfrm>
          </p:grpSpPr>
          <p:sp>
            <p:nvSpPr>
              <p:cNvPr id="64" name="Oval 15"/>
              <p:cNvSpPr>
                <a:spLocks noChangeArrowheads="1"/>
              </p:cNvSpPr>
              <p:nvPr/>
            </p:nvSpPr>
            <p:spPr bwMode="auto">
              <a:xfrm>
                <a:off x="1776" y="3120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 sz="2400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65" name="Line 16"/>
              <p:cNvSpPr>
                <a:spLocks noChangeShapeType="1"/>
              </p:cNvSpPr>
              <p:nvPr/>
            </p:nvSpPr>
            <p:spPr bwMode="auto">
              <a:xfrm>
                <a:off x="1968" y="3216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" name="Line 17"/>
              <p:cNvSpPr>
                <a:spLocks noChangeShapeType="1"/>
              </p:cNvSpPr>
              <p:nvPr/>
            </p:nvSpPr>
            <p:spPr bwMode="auto">
              <a:xfrm flipV="1">
                <a:off x="1872" y="2880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8" name="Group 18"/>
            <p:cNvGrpSpPr>
              <a:grpSpLocks/>
            </p:cNvGrpSpPr>
            <p:nvPr/>
          </p:nvGrpSpPr>
          <p:grpSpPr bwMode="auto">
            <a:xfrm>
              <a:off x="1776" y="3312"/>
              <a:ext cx="432" cy="432"/>
              <a:chOff x="1776" y="2880"/>
              <a:chExt cx="432" cy="432"/>
            </a:xfrm>
          </p:grpSpPr>
          <p:sp>
            <p:nvSpPr>
              <p:cNvPr id="61" name="Oval 19"/>
              <p:cNvSpPr>
                <a:spLocks noChangeArrowheads="1"/>
              </p:cNvSpPr>
              <p:nvPr/>
            </p:nvSpPr>
            <p:spPr bwMode="auto">
              <a:xfrm>
                <a:off x="1776" y="3120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 sz="2400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62" name="Line 20"/>
              <p:cNvSpPr>
                <a:spLocks noChangeShapeType="1"/>
              </p:cNvSpPr>
              <p:nvPr/>
            </p:nvSpPr>
            <p:spPr bwMode="auto">
              <a:xfrm>
                <a:off x="1968" y="3216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" name="Line 21"/>
              <p:cNvSpPr>
                <a:spLocks noChangeShapeType="1"/>
              </p:cNvSpPr>
              <p:nvPr/>
            </p:nvSpPr>
            <p:spPr bwMode="auto">
              <a:xfrm flipV="1">
                <a:off x="1872" y="2880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" name="Group 22"/>
            <p:cNvGrpSpPr>
              <a:grpSpLocks/>
            </p:cNvGrpSpPr>
            <p:nvPr/>
          </p:nvGrpSpPr>
          <p:grpSpPr bwMode="auto">
            <a:xfrm>
              <a:off x="1344" y="3312"/>
              <a:ext cx="432" cy="432"/>
              <a:chOff x="1776" y="2880"/>
              <a:chExt cx="432" cy="432"/>
            </a:xfrm>
          </p:grpSpPr>
          <p:sp>
            <p:nvSpPr>
              <p:cNvPr id="58" name="Oval 23"/>
              <p:cNvSpPr>
                <a:spLocks noChangeArrowheads="1"/>
              </p:cNvSpPr>
              <p:nvPr/>
            </p:nvSpPr>
            <p:spPr bwMode="auto">
              <a:xfrm>
                <a:off x="1776" y="3120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 sz="2400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9" name="Line 24"/>
              <p:cNvSpPr>
                <a:spLocks noChangeShapeType="1"/>
              </p:cNvSpPr>
              <p:nvPr/>
            </p:nvSpPr>
            <p:spPr bwMode="auto">
              <a:xfrm>
                <a:off x="1968" y="3216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" name="Line 25"/>
              <p:cNvSpPr>
                <a:spLocks noChangeShapeType="1"/>
              </p:cNvSpPr>
              <p:nvPr/>
            </p:nvSpPr>
            <p:spPr bwMode="auto">
              <a:xfrm flipV="1">
                <a:off x="1872" y="2880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" name="Group 26"/>
            <p:cNvGrpSpPr>
              <a:grpSpLocks/>
            </p:cNvGrpSpPr>
            <p:nvPr/>
          </p:nvGrpSpPr>
          <p:grpSpPr bwMode="auto">
            <a:xfrm>
              <a:off x="912" y="3312"/>
              <a:ext cx="432" cy="432"/>
              <a:chOff x="1776" y="2880"/>
              <a:chExt cx="432" cy="432"/>
            </a:xfrm>
          </p:grpSpPr>
          <p:sp>
            <p:nvSpPr>
              <p:cNvPr id="55" name="Oval 27"/>
              <p:cNvSpPr>
                <a:spLocks noChangeArrowheads="1"/>
              </p:cNvSpPr>
              <p:nvPr/>
            </p:nvSpPr>
            <p:spPr bwMode="auto">
              <a:xfrm>
                <a:off x="1776" y="3120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 sz="2400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6" name="Line 28"/>
              <p:cNvSpPr>
                <a:spLocks noChangeShapeType="1"/>
              </p:cNvSpPr>
              <p:nvPr/>
            </p:nvSpPr>
            <p:spPr bwMode="auto">
              <a:xfrm>
                <a:off x="1968" y="3216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" name="Line 29"/>
              <p:cNvSpPr>
                <a:spLocks noChangeShapeType="1"/>
              </p:cNvSpPr>
              <p:nvPr/>
            </p:nvSpPr>
            <p:spPr bwMode="auto">
              <a:xfrm flipV="1">
                <a:off x="1872" y="2880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" name="Group 30"/>
            <p:cNvGrpSpPr>
              <a:grpSpLocks/>
            </p:cNvGrpSpPr>
            <p:nvPr/>
          </p:nvGrpSpPr>
          <p:grpSpPr bwMode="auto">
            <a:xfrm>
              <a:off x="2208" y="3312"/>
              <a:ext cx="432" cy="432"/>
              <a:chOff x="1776" y="2880"/>
              <a:chExt cx="432" cy="432"/>
            </a:xfrm>
          </p:grpSpPr>
          <p:sp>
            <p:nvSpPr>
              <p:cNvPr id="52" name="Oval 31"/>
              <p:cNvSpPr>
                <a:spLocks noChangeArrowheads="1"/>
              </p:cNvSpPr>
              <p:nvPr/>
            </p:nvSpPr>
            <p:spPr bwMode="auto">
              <a:xfrm>
                <a:off x="1776" y="3120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 sz="2400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3" name="Line 32"/>
              <p:cNvSpPr>
                <a:spLocks noChangeShapeType="1"/>
              </p:cNvSpPr>
              <p:nvPr/>
            </p:nvSpPr>
            <p:spPr bwMode="auto">
              <a:xfrm>
                <a:off x="1968" y="3216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" name="Line 33"/>
              <p:cNvSpPr>
                <a:spLocks noChangeShapeType="1"/>
              </p:cNvSpPr>
              <p:nvPr/>
            </p:nvSpPr>
            <p:spPr bwMode="auto">
              <a:xfrm flipV="1">
                <a:off x="1872" y="2880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" name="Group 34"/>
            <p:cNvGrpSpPr>
              <a:grpSpLocks/>
            </p:cNvGrpSpPr>
            <p:nvPr/>
          </p:nvGrpSpPr>
          <p:grpSpPr bwMode="auto">
            <a:xfrm>
              <a:off x="2208" y="2880"/>
              <a:ext cx="432" cy="432"/>
              <a:chOff x="1776" y="2880"/>
              <a:chExt cx="432" cy="432"/>
            </a:xfrm>
          </p:grpSpPr>
          <p:sp>
            <p:nvSpPr>
              <p:cNvPr id="49" name="Oval 35"/>
              <p:cNvSpPr>
                <a:spLocks noChangeArrowheads="1"/>
              </p:cNvSpPr>
              <p:nvPr/>
            </p:nvSpPr>
            <p:spPr bwMode="auto">
              <a:xfrm>
                <a:off x="1776" y="3120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 sz="2400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0" name="Line 36"/>
              <p:cNvSpPr>
                <a:spLocks noChangeShapeType="1"/>
              </p:cNvSpPr>
              <p:nvPr/>
            </p:nvSpPr>
            <p:spPr bwMode="auto">
              <a:xfrm>
                <a:off x="1968" y="3216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" name="Line 37"/>
              <p:cNvSpPr>
                <a:spLocks noChangeShapeType="1"/>
              </p:cNvSpPr>
              <p:nvPr/>
            </p:nvSpPr>
            <p:spPr bwMode="auto">
              <a:xfrm flipV="1">
                <a:off x="1872" y="2880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3" name="Group 38"/>
            <p:cNvGrpSpPr>
              <a:grpSpLocks/>
            </p:cNvGrpSpPr>
            <p:nvPr/>
          </p:nvGrpSpPr>
          <p:grpSpPr bwMode="auto">
            <a:xfrm>
              <a:off x="480" y="2880"/>
              <a:ext cx="432" cy="432"/>
              <a:chOff x="1776" y="2880"/>
              <a:chExt cx="432" cy="432"/>
            </a:xfrm>
          </p:grpSpPr>
          <p:sp>
            <p:nvSpPr>
              <p:cNvPr id="46" name="Oval 39"/>
              <p:cNvSpPr>
                <a:spLocks noChangeArrowheads="1"/>
              </p:cNvSpPr>
              <p:nvPr/>
            </p:nvSpPr>
            <p:spPr bwMode="auto">
              <a:xfrm>
                <a:off x="1776" y="3120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 sz="2400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7" name="Line 40"/>
              <p:cNvSpPr>
                <a:spLocks noChangeShapeType="1"/>
              </p:cNvSpPr>
              <p:nvPr/>
            </p:nvSpPr>
            <p:spPr bwMode="auto">
              <a:xfrm>
                <a:off x="1968" y="3216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" name="Line 41"/>
              <p:cNvSpPr>
                <a:spLocks noChangeShapeType="1"/>
              </p:cNvSpPr>
              <p:nvPr/>
            </p:nvSpPr>
            <p:spPr bwMode="auto">
              <a:xfrm flipV="1">
                <a:off x="1872" y="2880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4" name="Group 42"/>
            <p:cNvGrpSpPr>
              <a:grpSpLocks/>
            </p:cNvGrpSpPr>
            <p:nvPr/>
          </p:nvGrpSpPr>
          <p:grpSpPr bwMode="auto">
            <a:xfrm>
              <a:off x="2208" y="2448"/>
              <a:ext cx="432" cy="432"/>
              <a:chOff x="1776" y="2880"/>
              <a:chExt cx="432" cy="432"/>
            </a:xfrm>
          </p:grpSpPr>
          <p:sp>
            <p:nvSpPr>
              <p:cNvPr id="43" name="Oval 43"/>
              <p:cNvSpPr>
                <a:spLocks noChangeArrowheads="1"/>
              </p:cNvSpPr>
              <p:nvPr/>
            </p:nvSpPr>
            <p:spPr bwMode="auto">
              <a:xfrm>
                <a:off x="1776" y="3120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 sz="2400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4" name="Line 44"/>
              <p:cNvSpPr>
                <a:spLocks noChangeShapeType="1"/>
              </p:cNvSpPr>
              <p:nvPr/>
            </p:nvSpPr>
            <p:spPr bwMode="auto">
              <a:xfrm>
                <a:off x="1968" y="3216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" name="Line 45"/>
              <p:cNvSpPr>
                <a:spLocks noChangeShapeType="1"/>
              </p:cNvSpPr>
              <p:nvPr/>
            </p:nvSpPr>
            <p:spPr bwMode="auto">
              <a:xfrm flipV="1">
                <a:off x="1872" y="2880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5" name="Group 46"/>
            <p:cNvGrpSpPr>
              <a:grpSpLocks/>
            </p:cNvGrpSpPr>
            <p:nvPr/>
          </p:nvGrpSpPr>
          <p:grpSpPr bwMode="auto">
            <a:xfrm>
              <a:off x="1776" y="2448"/>
              <a:ext cx="432" cy="432"/>
              <a:chOff x="1776" y="2880"/>
              <a:chExt cx="432" cy="432"/>
            </a:xfrm>
          </p:grpSpPr>
          <p:sp>
            <p:nvSpPr>
              <p:cNvPr id="40" name="Oval 47"/>
              <p:cNvSpPr>
                <a:spLocks noChangeArrowheads="1"/>
              </p:cNvSpPr>
              <p:nvPr/>
            </p:nvSpPr>
            <p:spPr bwMode="auto">
              <a:xfrm>
                <a:off x="1776" y="3120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 sz="2400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1" name="Line 48"/>
              <p:cNvSpPr>
                <a:spLocks noChangeShapeType="1"/>
              </p:cNvSpPr>
              <p:nvPr/>
            </p:nvSpPr>
            <p:spPr bwMode="auto">
              <a:xfrm>
                <a:off x="1968" y="3216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Line 49"/>
              <p:cNvSpPr>
                <a:spLocks noChangeShapeType="1"/>
              </p:cNvSpPr>
              <p:nvPr/>
            </p:nvSpPr>
            <p:spPr bwMode="auto">
              <a:xfrm flipV="1">
                <a:off x="1872" y="2880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" name="Group 50"/>
            <p:cNvGrpSpPr>
              <a:grpSpLocks/>
            </p:cNvGrpSpPr>
            <p:nvPr/>
          </p:nvGrpSpPr>
          <p:grpSpPr bwMode="auto">
            <a:xfrm>
              <a:off x="1344" y="2448"/>
              <a:ext cx="432" cy="432"/>
              <a:chOff x="1776" y="2880"/>
              <a:chExt cx="432" cy="432"/>
            </a:xfrm>
          </p:grpSpPr>
          <p:sp>
            <p:nvSpPr>
              <p:cNvPr id="37" name="Oval 51"/>
              <p:cNvSpPr>
                <a:spLocks noChangeArrowheads="1"/>
              </p:cNvSpPr>
              <p:nvPr/>
            </p:nvSpPr>
            <p:spPr bwMode="auto">
              <a:xfrm>
                <a:off x="1776" y="3120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 sz="2400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8" name="Line 52"/>
              <p:cNvSpPr>
                <a:spLocks noChangeShapeType="1"/>
              </p:cNvSpPr>
              <p:nvPr/>
            </p:nvSpPr>
            <p:spPr bwMode="auto">
              <a:xfrm>
                <a:off x="1968" y="3216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" name="Line 53"/>
              <p:cNvSpPr>
                <a:spLocks noChangeShapeType="1"/>
              </p:cNvSpPr>
              <p:nvPr/>
            </p:nvSpPr>
            <p:spPr bwMode="auto">
              <a:xfrm flipV="1">
                <a:off x="1872" y="2880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7" name="Group 54"/>
            <p:cNvGrpSpPr>
              <a:grpSpLocks/>
            </p:cNvGrpSpPr>
            <p:nvPr/>
          </p:nvGrpSpPr>
          <p:grpSpPr bwMode="auto">
            <a:xfrm>
              <a:off x="912" y="2448"/>
              <a:ext cx="432" cy="432"/>
              <a:chOff x="1776" y="2880"/>
              <a:chExt cx="432" cy="432"/>
            </a:xfrm>
          </p:grpSpPr>
          <p:sp>
            <p:nvSpPr>
              <p:cNvPr id="34" name="Oval 55"/>
              <p:cNvSpPr>
                <a:spLocks noChangeArrowheads="1"/>
              </p:cNvSpPr>
              <p:nvPr/>
            </p:nvSpPr>
            <p:spPr bwMode="auto">
              <a:xfrm>
                <a:off x="1776" y="3120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 sz="2400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5" name="Line 56"/>
              <p:cNvSpPr>
                <a:spLocks noChangeShapeType="1"/>
              </p:cNvSpPr>
              <p:nvPr/>
            </p:nvSpPr>
            <p:spPr bwMode="auto">
              <a:xfrm>
                <a:off x="1968" y="3216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Line 57"/>
              <p:cNvSpPr>
                <a:spLocks noChangeShapeType="1"/>
              </p:cNvSpPr>
              <p:nvPr/>
            </p:nvSpPr>
            <p:spPr bwMode="auto">
              <a:xfrm flipV="1">
                <a:off x="1872" y="2880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8" name="Group 58"/>
            <p:cNvGrpSpPr>
              <a:grpSpLocks/>
            </p:cNvGrpSpPr>
            <p:nvPr/>
          </p:nvGrpSpPr>
          <p:grpSpPr bwMode="auto">
            <a:xfrm>
              <a:off x="480" y="2448"/>
              <a:ext cx="432" cy="432"/>
              <a:chOff x="1776" y="2880"/>
              <a:chExt cx="432" cy="432"/>
            </a:xfrm>
          </p:grpSpPr>
          <p:sp>
            <p:nvSpPr>
              <p:cNvPr id="31" name="Oval 59"/>
              <p:cNvSpPr>
                <a:spLocks noChangeArrowheads="1"/>
              </p:cNvSpPr>
              <p:nvPr/>
            </p:nvSpPr>
            <p:spPr bwMode="auto">
              <a:xfrm>
                <a:off x="1776" y="3120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 sz="2400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2" name="Line 60"/>
              <p:cNvSpPr>
                <a:spLocks noChangeShapeType="1"/>
              </p:cNvSpPr>
              <p:nvPr/>
            </p:nvSpPr>
            <p:spPr bwMode="auto">
              <a:xfrm>
                <a:off x="1968" y="3216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Line 61"/>
              <p:cNvSpPr>
                <a:spLocks noChangeShapeType="1"/>
              </p:cNvSpPr>
              <p:nvPr/>
            </p:nvSpPr>
            <p:spPr bwMode="auto">
              <a:xfrm flipV="1">
                <a:off x="1872" y="2880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9" name="Group 62"/>
            <p:cNvGrpSpPr>
              <a:grpSpLocks/>
            </p:cNvGrpSpPr>
            <p:nvPr/>
          </p:nvGrpSpPr>
          <p:grpSpPr bwMode="auto">
            <a:xfrm>
              <a:off x="480" y="3312"/>
              <a:ext cx="432" cy="432"/>
              <a:chOff x="1776" y="2880"/>
              <a:chExt cx="432" cy="432"/>
            </a:xfrm>
          </p:grpSpPr>
          <p:sp>
            <p:nvSpPr>
              <p:cNvPr id="28" name="Oval 63"/>
              <p:cNvSpPr>
                <a:spLocks noChangeArrowheads="1"/>
              </p:cNvSpPr>
              <p:nvPr/>
            </p:nvSpPr>
            <p:spPr bwMode="auto">
              <a:xfrm>
                <a:off x="1776" y="3120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 sz="2400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9" name="Line 64"/>
              <p:cNvSpPr>
                <a:spLocks noChangeShapeType="1"/>
              </p:cNvSpPr>
              <p:nvPr/>
            </p:nvSpPr>
            <p:spPr bwMode="auto">
              <a:xfrm>
                <a:off x="1968" y="3216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" name="Line 65"/>
              <p:cNvSpPr>
                <a:spLocks noChangeShapeType="1"/>
              </p:cNvSpPr>
              <p:nvPr/>
            </p:nvSpPr>
            <p:spPr bwMode="auto">
              <a:xfrm flipV="1">
                <a:off x="1872" y="2880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0" name="Line 66"/>
            <p:cNvSpPr>
              <a:spLocks noChangeShapeType="1"/>
            </p:cNvSpPr>
            <p:nvPr/>
          </p:nvSpPr>
          <p:spPr bwMode="auto">
            <a:xfrm>
              <a:off x="2304" y="374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Line 67"/>
            <p:cNvSpPr>
              <a:spLocks noChangeShapeType="1"/>
            </p:cNvSpPr>
            <p:nvPr/>
          </p:nvSpPr>
          <p:spPr bwMode="auto">
            <a:xfrm>
              <a:off x="1872" y="374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68"/>
            <p:cNvSpPr>
              <a:spLocks noChangeShapeType="1"/>
            </p:cNvSpPr>
            <p:nvPr/>
          </p:nvSpPr>
          <p:spPr bwMode="auto">
            <a:xfrm>
              <a:off x="1440" y="374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Line 69"/>
            <p:cNvSpPr>
              <a:spLocks noChangeShapeType="1"/>
            </p:cNvSpPr>
            <p:nvPr/>
          </p:nvSpPr>
          <p:spPr bwMode="auto">
            <a:xfrm>
              <a:off x="1008" y="374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70"/>
            <p:cNvSpPr>
              <a:spLocks noChangeShapeType="1"/>
            </p:cNvSpPr>
            <p:nvPr/>
          </p:nvSpPr>
          <p:spPr bwMode="auto">
            <a:xfrm>
              <a:off x="576" y="374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Line 71"/>
            <p:cNvSpPr>
              <a:spLocks noChangeShapeType="1"/>
            </p:cNvSpPr>
            <p:nvPr/>
          </p:nvSpPr>
          <p:spPr bwMode="auto">
            <a:xfrm flipH="1">
              <a:off x="288" y="3648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Line 72"/>
            <p:cNvSpPr>
              <a:spLocks noChangeShapeType="1"/>
            </p:cNvSpPr>
            <p:nvPr/>
          </p:nvSpPr>
          <p:spPr bwMode="auto">
            <a:xfrm flipH="1">
              <a:off x="288" y="3216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Line 73"/>
            <p:cNvSpPr>
              <a:spLocks noChangeShapeType="1"/>
            </p:cNvSpPr>
            <p:nvPr/>
          </p:nvSpPr>
          <p:spPr bwMode="auto">
            <a:xfrm flipH="1">
              <a:off x="288" y="2784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3" name="矩形 72"/>
          <p:cNvSpPr/>
          <p:nvPr/>
        </p:nvSpPr>
        <p:spPr>
          <a:xfrm>
            <a:off x="2628900" y="1268760"/>
            <a:ext cx="64720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b="1">
                <a:solidFill>
                  <a:srgbClr val="FF0000"/>
                </a:solidFill>
              </a:rPr>
              <a:t>Undirected Graphical </a:t>
            </a:r>
            <a:r>
              <a:rPr lang="en-US" altLang="zh-CN" b="1" smtClean="0">
                <a:solidFill>
                  <a:srgbClr val="FF0000"/>
                </a:solidFill>
              </a:rPr>
              <a:t>Model</a:t>
            </a:r>
            <a:endParaRPr lang="en-US" altLang="zh-CN" b="1">
              <a:solidFill>
                <a:srgbClr val="FF0000"/>
              </a:solidFill>
            </a:endParaRPr>
          </a:p>
          <a:p>
            <a:pPr algn="r"/>
            <a:r>
              <a:rPr lang="en-US" altLang="zh-CN">
                <a:solidFill>
                  <a:srgbClr val="FF0000"/>
                </a:solidFill>
              </a:rPr>
              <a:t>   Undirected edges </a:t>
            </a:r>
            <a:r>
              <a:rPr lang="en-US" altLang="zh-CN" smtClean="0">
                <a:solidFill>
                  <a:srgbClr val="FF0000"/>
                </a:solidFill>
              </a:rPr>
              <a:t>give </a:t>
            </a:r>
            <a:r>
              <a:rPr lang="en-US" altLang="zh-CN">
                <a:solidFill>
                  <a:srgbClr val="FF0000"/>
                </a:solidFill>
              </a:rPr>
              <a:t>correlations between variables</a:t>
            </a:r>
          </a:p>
        </p:txBody>
      </p:sp>
      <p:grpSp>
        <p:nvGrpSpPr>
          <p:cNvPr id="88" name="Group 4"/>
          <p:cNvGrpSpPr>
            <a:grpSpLocks/>
          </p:cNvGrpSpPr>
          <p:nvPr/>
        </p:nvGrpSpPr>
        <p:grpSpPr bwMode="auto">
          <a:xfrm>
            <a:off x="1023977" y="3789040"/>
            <a:ext cx="7467600" cy="3001963"/>
            <a:chOff x="576" y="1776"/>
            <a:chExt cx="4704" cy="1891"/>
          </a:xfrm>
        </p:grpSpPr>
        <p:pic>
          <p:nvPicPr>
            <p:cNvPr id="89" name="Picture 5" descr="MR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" y="2016"/>
              <a:ext cx="2349" cy="1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90" name="Object 6"/>
            <p:cNvGraphicFramePr>
              <a:graphicFrameLocks noChangeAspect="1"/>
            </p:cNvGraphicFramePr>
            <p:nvPr/>
          </p:nvGraphicFramePr>
          <p:xfrm>
            <a:off x="576" y="2640"/>
            <a:ext cx="564" cy="2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2" name="Equation" r:id="rId4" imgW="444240" imgH="190440" progId="Equation.DSMT4">
                    <p:embed/>
                  </p:oleObj>
                </mc:Choice>
                <mc:Fallback>
                  <p:oleObj name="Equation" r:id="rId4" imgW="444240" imgH="1904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" y="2640"/>
                          <a:ext cx="564" cy="2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1" name="Object 7"/>
            <p:cNvGraphicFramePr>
              <a:graphicFrameLocks noChangeAspect="1"/>
            </p:cNvGraphicFramePr>
            <p:nvPr/>
          </p:nvGraphicFramePr>
          <p:xfrm>
            <a:off x="1152" y="3408"/>
            <a:ext cx="616" cy="2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3" name="Equation" r:id="rId6" imgW="482400" imgH="203040" progId="Equation.DSMT4">
                    <p:embed/>
                  </p:oleObj>
                </mc:Choice>
                <mc:Fallback>
                  <p:oleObj name="Equation" r:id="rId6" imgW="482400" imgH="203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3408"/>
                          <a:ext cx="616" cy="2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" name="Line 8"/>
            <p:cNvSpPr>
              <a:spLocks noChangeShapeType="1"/>
            </p:cNvSpPr>
            <p:nvPr/>
          </p:nvSpPr>
          <p:spPr bwMode="auto">
            <a:xfrm flipV="1">
              <a:off x="1488" y="3168"/>
              <a:ext cx="28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" name="Line 9"/>
            <p:cNvSpPr>
              <a:spLocks noChangeShapeType="1"/>
            </p:cNvSpPr>
            <p:nvPr/>
          </p:nvSpPr>
          <p:spPr bwMode="auto">
            <a:xfrm>
              <a:off x="1152" y="2784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94" name="Picture 10" descr="5gt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2736"/>
              <a:ext cx="921" cy="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" name="Picture 11" descr="54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1776"/>
              <a:ext cx="921" cy="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6" name="Rectangle 12"/>
            <p:cNvSpPr>
              <a:spLocks noChangeArrowheads="1"/>
            </p:cNvSpPr>
            <p:nvPr/>
          </p:nvSpPr>
          <p:spPr bwMode="auto">
            <a:xfrm>
              <a:off x="2592" y="1776"/>
              <a:ext cx="240" cy="240"/>
            </a:xfrm>
            <a:prstGeom prst="rect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97" name="Text Box 13"/>
            <p:cNvSpPr txBox="1">
              <a:spLocks noChangeArrowheads="1"/>
            </p:cNvSpPr>
            <p:nvPr/>
          </p:nvSpPr>
          <p:spPr bwMode="auto">
            <a:xfrm>
              <a:off x="2688" y="2448"/>
              <a:ext cx="240" cy="2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2400">
                  <a:ea typeface="宋体" charset="-122"/>
                </a:rPr>
                <a:t>1</a:t>
              </a:r>
            </a:p>
          </p:txBody>
        </p:sp>
        <p:sp>
          <p:nvSpPr>
            <p:cNvPr id="98" name="Text Box 14"/>
            <p:cNvSpPr txBox="1">
              <a:spLocks noChangeArrowheads="1"/>
            </p:cNvSpPr>
            <p:nvPr/>
          </p:nvSpPr>
          <p:spPr bwMode="auto">
            <a:xfrm>
              <a:off x="4464" y="2112"/>
              <a:ext cx="72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>
                  <a:ea typeface="宋体" charset="-122"/>
                </a:rPr>
                <a:t>real image</a:t>
              </a:r>
            </a:p>
          </p:txBody>
        </p:sp>
        <p:sp>
          <p:nvSpPr>
            <p:cNvPr id="99" name="Text Box 15"/>
            <p:cNvSpPr txBox="1">
              <a:spLocks noChangeArrowheads="1"/>
            </p:cNvSpPr>
            <p:nvPr/>
          </p:nvSpPr>
          <p:spPr bwMode="auto">
            <a:xfrm>
              <a:off x="4464" y="3072"/>
              <a:ext cx="81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>
                  <a:ea typeface="宋体" charset="-122"/>
                </a:rPr>
                <a:t>label image</a:t>
              </a:r>
            </a:p>
          </p:txBody>
        </p:sp>
        <p:sp>
          <p:nvSpPr>
            <p:cNvPr id="100" name="Line 16"/>
            <p:cNvSpPr>
              <a:spLocks noChangeShapeType="1"/>
            </p:cNvSpPr>
            <p:nvPr/>
          </p:nvSpPr>
          <p:spPr bwMode="auto">
            <a:xfrm flipH="1" flipV="1">
              <a:off x="2928" y="2592"/>
              <a:ext cx="912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" name="Line 17"/>
            <p:cNvSpPr>
              <a:spLocks noChangeShapeType="1"/>
            </p:cNvSpPr>
            <p:nvPr/>
          </p:nvSpPr>
          <p:spPr bwMode="auto">
            <a:xfrm flipH="1" flipV="1">
              <a:off x="2832" y="1920"/>
              <a:ext cx="1008" cy="28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251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Introduction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</a:rPr>
              <a:t>What is Graphical </a:t>
            </a:r>
            <a:r>
              <a:rPr lang="en-US" altLang="zh-CN" smtClean="0">
                <a:solidFill>
                  <a:srgbClr val="FF0000"/>
                </a:solidFill>
              </a:rPr>
              <a:t>Model</a:t>
            </a:r>
          </a:p>
          <a:p>
            <a:r>
              <a:rPr lang="en-US" altLang="zh-CN"/>
              <a:t>The </a:t>
            </a:r>
            <a:r>
              <a:rPr lang="en-US" altLang="zh-CN" smtClean="0"/>
              <a:t>catagories </a:t>
            </a:r>
            <a:r>
              <a:rPr lang="en-US" altLang="zh-CN"/>
              <a:t>of Graphical </a:t>
            </a:r>
            <a:r>
              <a:rPr lang="en-US" altLang="zh-CN" smtClean="0"/>
              <a:t>Model</a:t>
            </a:r>
          </a:p>
          <a:p>
            <a:pPr lvl="1"/>
            <a:r>
              <a:rPr lang="en-US" altLang="zh-CN" smtClean="0"/>
              <a:t>In terms of the </a:t>
            </a:r>
            <a:r>
              <a:rPr lang="en-US" altLang="zh-CN"/>
              <a:t>graph </a:t>
            </a:r>
            <a:r>
              <a:rPr lang="en-US" altLang="zh-CN" smtClean="0"/>
              <a:t>representation</a:t>
            </a:r>
          </a:p>
          <a:p>
            <a:pPr lvl="1"/>
            <a:r>
              <a:rPr lang="en-US" altLang="zh-CN"/>
              <a:t>In terms </a:t>
            </a:r>
            <a:r>
              <a:rPr lang="en-US" altLang="zh-CN" smtClean="0"/>
              <a:t>of modeling direction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73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>
                <a:ea typeface="宋体" charset="-122"/>
                <a:cs typeface="Arial" charset="0"/>
              </a:rPr>
              <a:t>Site/Locations, </a:t>
            </a:r>
            <a:r>
              <a:rPr lang="en-US" altLang="zh-CN">
                <a:ea typeface="宋体" charset="-122"/>
                <a:cs typeface="Arial" charset="0"/>
              </a:rPr>
              <a:t>Neighbors and Cliques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Let </a:t>
            </a:r>
            <a:r>
              <a:rPr lang="en-US" altLang="zh-CN" b="1">
                <a:ea typeface="宋体" charset="-122"/>
                <a:cs typeface="Arial" charset="0"/>
              </a:rPr>
              <a:t>S </a:t>
            </a:r>
            <a:r>
              <a:rPr lang="en-US" altLang="zh-CN">
                <a:ea typeface="宋体" charset="-122"/>
                <a:cs typeface="Arial" charset="0"/>
              </a:rPr>
              <a:t>be a set of </a:t>
            </a:r>
            <a:r>
              <a:rPr lang="en-US" altLang="zh-CN" smtClean="0">
                <a:ea typeface="宋体" charset="-122"/>
                <a:cs typeface="Arial" charset="0"/>
              </a:rPr>
              <a:t>sites</a:t>
            </a:r>
            <a:r>
              <a:rPr lang="en-US" altLang="zh-CN">
                <a:ea typeface="宋体" charset="-122"/>
                <a:cs typeface="Arial" charset="0"/>
              </a:rPr>
              <a:t>, here for simplicity, assume </a:t>
            </a:r>
            <a:r>
              <a:rPr lang="en-US" altLang="zh-CN" b="1">
                <a:ea typeface="宋体" charset="-122"/>
                <a:cs typeface="Arial" charset="0"/>
              </a:rPr>
              <a:t>S </a:t>
            </a:r>
            <a:r>
              <a:rPr lang="en-US" altLang="zh-CN">
                <a:ea typeface="宋体" charset="-122"/>
                <a:cs typeface="Arial" charset="0"/>
              </a:rPr>
              <a:t>a </a:t>
            </a:r>
            <a:r>
              <a:rPr lang="en-US" altLang="zh-CN" smtClean="0">
                <a:ea typeface="宋体" charset="-122"/>
                <a:cs typeface="Arial" charset="0"/>
              </a:rPr>
              <a:t>grid: </a:t>
            </a:r>
            <a:r>
              <a:rPr lang="en-US" altLang="zh-CN" b="1" smtClean="0">
                <a:ea typeface="宋体" charset="-122"/>
                <a:cs typeface="Arial" charset="0"/>
              </a:rPr>
              <a:t>S</a:t>
            </a:r>
            <a:r>
              <a:rPr lang="en-US" altLang="zh-CN">
                <a:ea typeface="宋体" charset="-122"/>
                <a:cs typeface="Arial" charset="0"/>
              </a:rPr>
              <a:t>={ (i, j) | i, j are integers }.</a:t>
            </a:r>
            <a:endParaRPr lang="en-US" altLang="zh-CN" smtClean="0">
              <a:ea typeface="宋体" charset="-122"/>
            </a:endParaRPr>
          </a:p>
          <a:p>
            <a:endParaRPr lang="en-US" altLang="zh-CN" smtClean="0">
              <a:ea typeface="宋体" charset="-122"/>
            </a:endParaRPr>
          </a:p>
          <a:p>
            <a:r>
              <a:rPr lang="en-US" altLang="zh-CN" smtClean="0">
                <a:ea typeface="宋体" charset="-122"/>
              </a:rPr>
              <a:t>Cliques</a:t>
            </a:r>
          </a:p>
          <a:p>
            <a:pPr lvl="1"/>
            <a:r>
              <a:rPr lang="en-US" altLang="zh-CN">
                <a:ea typeface="宋体" charset="-122"/>
              </a:rPr>
              <a:t>A subset </a:t>
            </a:r>
            <a:r>
              <a:rPr lang="en-US" altLang="zh-CN" b="1">
                <a:ea typeface="宋体" charset="-122"/>
              </a:rPr>
              <a:t>C</a:t>
            </a:r>
            <a:r>
              <a:rPr lang="en-US" altLang="zh-CN">
                <a:ea typeface="宋体" charset="-122"/>
              </a:rPr>
              <a:t> of </a:t>
            </a:r>
            <a:r>
              <a:rPr lang="en-US" altLang="zh-CN" b="1">
                <a:ea typeface="宋体" charset="-122"/>
              </a:rPr>
              <a:t>S</a:t>
            </a:r>
            <a:r>
              <a:rPr lang="en-US" altLang="zh-CN">
                <a:ea typeface="宋体" charset="-122"/>
              </a:rPr>
              <a:t>  is a </a:t>
            </a:r>
            <a:r>
              <a:rPr lang="en-US" altLang="zh-CN" i="1">
                <a:ea typeface="宋体" charset="-122"/>
              </a:rPr>
              <a:t>clique </a:t>
            </a:r>
            <a:r>
              <a:rPr lang="en-US" altLang="zh-CN">
                <a:ea typeface="宋体" charset="-122"/>
              </a:rPr>
              <a:t>if any two different elements of </a:t>
            </a:r>
            <a:r>
              <a:rPr lang="en-US" altLang="zh-CN" b="1">
                <a:ea typeface="宋体" charset="-122"/>
              </a:rPr>
              <a:t>C </a:t>
            </a:r>
            <a:r>
              <a:rPr lang="en-US" altLang="zh-CN">
                <a:ea typeface="宋体" charset="-122"/>
              </a:rPr>
              <a:t>are neighbors.</a:t>
            </a:r>
            <a:endParaRPr lang="zh-CN" altLang="en-US"/>
          </a:p>
        </p:txBody>
      </p:sp>
      <p:grpSp>
        <p:nvGrpSpPr>
          <p:cNvPr id="4" name="Group 5"/>
          <p:cNvGrpSpPr>
            <a:grpSpLocks/>
          </p:cNvGrpSpPr>
          <p:nvPr/>
        </p:nvGrpSpPr>
        <p:grpSpPr bwMode="auto">
          <a:xfrm>
            <a:off x="7025681" y="2589588"/>
            <a:ext cx="1981200" cy="1371600"/>
            <a:chOff x="288" y="2448"/>
            <a:chExt cx="2352" cy="1536"/>
          </a:xfrm>
        </p:grpSpPr>
        <p:grpSp>
          <p:nvGrpSpPr>
            <p:cNvPr id="5" name="Group 6"/>
            <p:cNvGrpSpPr>
              <a:grpSpLocks/>
            </p:cNvGrpSpPr>
            <p:nvPr/>
          </p:nvGrpSpPr>
          <p:grpSpPr bwMode="auto">
            <a:xfrm>
              <a:off x="1776" y="2880"/>
              <a:ext cx="432" cy="432"/>
              <a:chOff x="1776" y="2880"/>
              <a:chExt cx="432" cy="432"/>
            </a:xfrm>
          </p:grpSpPr>
          <p:sp>
            <p:nvSpPr>
              <p:cNvPr id="70" name="Oval 7"/>
              <p:cNvSpPr>
                <a:spLocks noChangeArrowheads="1"/>
              </p:cNvSpPr>
              <p:nvPr/>
            </p:nvSpPr>
            <p:spPr bwMode="auto">
              <a:xfrm>
                <a:off x="1776" y="3120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 sz="2400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1" name="Line 8"/>
              <p:cNvSpPr>
                <a:spLocks noChangeShapeType="1"/>
              </p:cNvSpPr>
              <p:nvPr/>
            </p:nvSpPr>
            <p:spPr bwMode="auto">
              <a:xfrm>
                <a:off x="1968" y="3216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" name="Line 9"/>
              <p:cNvSpPr>
                <a:spLocks noChangeShapeType="1"/>
              </p:cNvSpPr>
              <p:nvPr/>
            </p:nvSpPr>
            <p:spPr bwMode="auto">
              <a:xfrm flipV="1">
                <a:off x="1872" y="2880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" name="Group 10"/>
            <p:cNvGrpSpPr>
              <a:grpSpLocks/>
            </p:cNvGrpSpPr>
            <p:nvPr/>
          </p:nvGrpSpPr>
          <p:grpSpPr bwMode="auto">
            <a:xfrm>
              <a:off x="1344" y="2880"/>
              <a:ext cx="432" cy="432"/>
              <a:chOff x="1776" y="2880"/>
              <a:chExt cx="432" cy="432"/>
            </a:xfrm>
          </p:grpSpPr>
          <p:sp>
            <p:nvSpPr>
              <p:cNvPr id="67" name="Oval 11"/>
              <p:cNvSpPr>
                <a:spLocks noChangeArrowheads="1"/>
              </p:cNvSpPr>
              <p:nvPr/>
            </p:nvSpPr>
            <p:spPr bwMode="auto">
              <a:xfrm>
                <a:off x="1776" y="3120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 sz="2400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68" name="Line 12"/>
              <p:cNvSpPr>
                <a:spLocks noChangeShapeType="1"/>
              </p:cNvSpPr>
              <p:nvPr/>
            </p:nvSpPr>
            <p:spPr bwMode="auto">
              <a:xfrm>
                <a:off x="1968" y="3216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" name="Line 13"/>
              <p:cNvSpPr>
                <a:spLocks noChangeShapeType="1"/>
              </p:cNvSpPr>
              <p:nvPr/>
            </p:nvSpPr>
            <p:spPr bwMode="auto">
              <a:xfrm flipV="1">
                <a:off x="1872" y="2880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" name="Group 14"/>
            <p:cNvGrpSpPr>
              <a:grpSpLocks/>
            </p:cNvGrpSpPr>
            <p:nvPr/>
          </p:nvGrpSpPr>
          <p:grpSpPr bwMode="auto">
            <a:xfrm>
              <a:off x="912" y="2880"/>
              <a:ext cx="432" cy="432"/>
              <a:chOff x="1776" y="2880"/>
              <a:chExt cx="432" cy="432"/>
            </a:xfrm>
          </p:grpSpPr>
          <p:sp>
            <p:nvSpPr>
              <p:cNvPr id="64" name="Oval 15"/>
              <p:cNvSpPr>
                <a:spLocks noChangeArrowheads="1"/>
              </p:cNvSpPr>
              <p:nvPr/>
            </p:nvSpPr>
            <p:spPr bwMode="auto">
              <a:xfrm>
                <a:off x="1776" y="3120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 sz="2400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65" name="Line 16"/>
              <p:cNvSpPr>
                <a:spLocks noChangeShapeType="1"/>
              </p:cNvSpPr>
              <p:nvPr/>
            </p:nvSpPr>
            <p:spPr bwMode="auto">
              <a:xfrm>
                <a:off x="1968" y="3216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" name="Line 17"/>
              <p:cNvSpPr>
                <a:spLocks noChangeShapeType="1"/>
              </p:cNvSpPr>
              <p:nvPr/>
            </p:nvSpPr>
            <p:spPr bwMode="auto">
              <a:xfrm flipV="1">
                <a:off x="1872" y="2880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8" name="Group 18"/>
            <p:cNvGrpSpPr>
              <a:grpSpLocks/>
            </p:cNvGrpSpPr>
            <p:nvPr/>
          </p:nvGrpSpPr>
          <p:grpSpPr bwMode="auto">
            <a:xfrm>
              <a:off x="1776" y="3312"/>
              <a:ext cx="432" cy="432"/>
              <a:chOff x="1776" y="2880"/>
              <a:chExt cx="432" cy="432"/>
            </a:xfrm>
          </p:grpSpPr>
          <p:sp>
            <p:nvSpPr>
              <p:cNvPr id="61" name="Oval 19"/>
              <p:cNvSpPr>
                <a:spLocks noChangeArrowheads="1"/>
              </p:cNvSpPr>
              <p:nvPr/>
            </p:nvSpPr>
            <p:spPr bwMode="auto">
              <a:xfrm>
                <a:off x="1776" y="3120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 sz="2400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62" name="Line 20"/>
              <p:cNvSpPr>
                <a:spLocks noChangeShapeType="1"/>
              </p:cNvSpPr>
              <p:nvPr/>
            </p:nvSpPr>
            <p:spPr bwMode="auto">
              <a:xfrm>
                <a:off x="1968" y="3216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" name="Line 21"/>
              <p:cNvSpPr>
                <a:spLocks noChangeShapeType="1"/>
              </p:cNvSpPr>
              <p:nvPr/>
            </p:nvSpPr>
            <p:spPr bwMode="auto">
              <a:xfrm flipV="1">
                <a:off x="1872" y="2880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" name="Group 22"/>
            <p:cNvGrpSpPr>
              <a:grpSpLocks/>
            </p:cNvGrpSpPr>
            <p:nvPr/>
          </p:nvGrpSpPr>
          <p:grpSpPr bwMode="auto">
            <a:xfrm>
              <a:off x="1344" y="3312"/>
              <a:ext cx="432" cy="432"/>
              <a:chOff x="1776" y="2880"/>
              <a:chExt cx="432" cy="432"/>
            </a:xfrm>
          </p:grpSpPr>
          <p:sp>
            <p:nvSpPr>
              <p:cNvPr id="58" name="Oval 23"/>
              <p:cNvSpPr>
                <a:spLocks noChangeArrowheads="1"/>
              </p:cNvSpPr>
              <p:nvPr/>
            </p:nvSpPr>
            <p:spPr bwMode="auto">
              <a:xfrm>
                <a:off x="1776" y="3120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 sz="2400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9" name="Line 24"/>
              <p:cNvSpPr>
                <a:spLocks noChangeShapeType="1"/>
              </p:cNvSpPr>
              <p:nvPr/>
            </p:nvSpPr>
            <p:spPr bwMode="auto">
              <a:xfrm>
                <a:off x="1968" y="3216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" name="Line 25"/>
              <p:cNvSpPr>
                <a:spLocks noChangeShapeType="1"/>
              </p:cNvSpPr>
              <p:nvPr/>
            </p:nvSpPr>
            <p:spPr bwMode="auto">
              <a:xfrm flipV="1">
                <a:off x="1872" y="2880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" name="Group 26"/>
            <p:cNvGrpSpPr>
              <a:grpSpLocks/>
            </p:cNvGrpSpPr>
            <p:nvPr/>
          </p:nvGrpSpPr>
          <p:grpSpPr bwMode="auto">
            <a:xfrm>
              <a:off x="912" y="3312"/>
              <a:ext cx="432" cy="432"/>
              <a:chOff x="1776" y="2880"/>
              <a:chExt cx="432" cy="432"/>
            </a:xfrm>
          </p:grpSpPr>
          <p:sp>
            <p:nvSpPr>
              <p:cNvPr id="55" name="Oval 27"/>
              <p:cNvSpPr>
                <a:spLocks noChangeArrowheads="1"/>
              </p:cNvSpPr>
              <p:nvPr/>
            </p:nvSpPr>
            <p:spPr bwMode="auto">
              <a:xfrm>
                <a:off x="1776" y="3120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 sz="2400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6" name="Line 28"/>
              <p:cNvSpPr>
                <a:spLocks noChangeShapeType="1"/>
              </p:cNvSpPr>
              <p:nvPr/>
            </p:nvSpPr>
            <p:spPr bwMode="auto">
              <a:xfrm>
                <a:off x="1968" y="3216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" name="Line 29"/>
              <p:cNvSpPr>
                <a:spLocks noChangeShapeType="1"/>
              </p:cNvSpPr>
              <p:nvPr/>
            </p:nvSpPr>
            <p:spPr bwMode="auto">
              <a:xfrm flipV="1">
                <a:off x="1872" y="2880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" name="Group 30"/>
            <p:cNvGrpSpPr>
              <a:grpSpLocks/>
            </p:cNvGrpSpPr>
            <p:nvPr/>
          </p:nvGrpSpPr>
          <p:grpSpPr bwMode="auto">
            <a:xfrm>
              <a:off x="2208" y="3312"/>
              <a:ext cx="432" cy="432"/>
              <a:chOff x="1776" y="2880"/>
              <a:chExt cx="432" cy="432"/>
            </a:xfrm>
          </p:grpSpPr>
          <p:sp>
            <p:nvSpPr>
              <p:cNvPr id="52" name="Oval 31"/>
              <p:cNvSpPr>
                <a:spLocks noChangeArrowheads="1"/>
              </p:cNvSpPr>
              <p:nvPr/>
            </p:nvSpPr>
            <p:spPr bwMode="auto">
              <a:xfrm>
                <a:off x="1776" y="3120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 sz="2400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3" name="Line 32"/>
              <p:cNvSpPr>
                <a:spLocks noChangeShapeType="1"/>
              </p:cNvSpPr>
              <p:nvPr/>
            </p:nvSpPr>
            <p:spPr bwMode="auto">
              <a:xfrm>
                <a:off x="1968" y="3216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" name="Line 33"/>
              <p:cNvSpPr>
                <a:spLocks noChangeShapeType="1"/>
              </p:cNvSpPr>
              <p:nvPr/>
            </p:nvSpPr>
            <p:spPr bwMode="auto">
              <a:xfrm flipV="1">
                <a:off x="1872" y="2880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" name="Group 34"/>
            <p:cNvGrpSpPr>
              <a:grpSpLocks/>
            </p:cNvGrpSpPr>
            <p:nvPr/>
          </p:nvGrpSpPr>
          <p:grpSpPr bwMode="auto">
            <a:xfrm>
              <a:off x="2208" y="2880"/>
              <a:ext cx="432" cy="432"/>
              <a:chOff x="1776" y="2880"/>
              <a:chExt cx="432" cy="432"/>
            </a:xfrm>
          </p:grpSpPr>
          <p:sp>
            <p:nvSpPr>
              <p:cNvPr id="49" name="Oval 35"/>
              <p:cNvSpPr>
                <a:spLocks noChangeArrowheads="1"/>
              </p:cNvSpPr>
              <p:nvPr/>
            </p:nvSpPr>
            <p:spPr bwMode="auto">
              <a:xfrm>
                <a:off x="1776" y="3120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 sz="2400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0" name="Line 36"/>
              <p:cNvSpPr>
                <a:spLocks noChangeShapeType="1"/>
              </p:cNvSpPr>
              <p:nvPr/>
            </p:nvSpPr>
            <p:spPr bwMode="auto">
              <a:xfrm>
                <a:off x="1968" y="3216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" name="Line 37"/>
              <p:cNvSpPr>
                <a:spLocks noChangeShapeType="1"/>
              </p:cNvSpPr>
              <p:nvPr/>
            </p:nvSpPr>
            <p:spPr bwMode="auto">
              <a:xfrm flipV="1">
                <a:off x="1872" y="2880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3" name="Group 38"/>
            <p:cNvGrpSpPr>
              <a:grpSpLocks/>
            </p:cNvGrpSpPr>
            <p:nvPr/>
          </p:nvGrpSpPr>
          <p:grpSpPr bwMode="auto">
            <a:xfrm>
              <a:off x="480" y="2880"/>
              <a:ext cx="432" cy="432"/>
              <a:chOff x="1776" y="2880"/>
              <a:chExt cx="432" cy="432"/>
            </a:xfrm>
          </p:grpSpPr>
          <p:sp>
            <p:nvSpPr>
              <p:cNvPr id="46" name="Oval 39"/>
              <p:cNvSpPr>
                <a:spLocks noChangeArrowheads="1"/>
              </p:cNvSpPr>
              <p:nvPr/>
            </p:nvSpPr>
            <p:spPr bwMode="auto">
              <a:xfrm>
                <a:off x="1776" y="3120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 sz="2400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7" name="Line 40"/>
              <p:cNvSpPr>
                <a:spLocks noChangeShapeType="1"/>
              </p:cNvSpPr>
              <p:nvPr/>
            </p:nvSpPr>
            <p:spPr bwMode="auto">
              <a:xfrm>
                <a:off x="1968" y="3216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" name="Line 41"/>
              <p:cNvSpPr>
                <a:spLocks noChangeShapeType="1"/>
              </p:cNvSpPr>
              <p:nvPr/>
            </p:nvSpPr>
            <p:spPr bwMode="auto">
              <a:xfrm flipV="1">
                <a:off x="1872" y="2880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4" name="Group 42"/>
            <p:cNvGrpSpPr>
              <a:grpSpLocks/>
            </p:cNvGrpSpPr>
            <p:nvPr/>
          </p:nvGrpSpPr>
          <p:grpSpPr bwMode="auto">
            <a:xfrm>
              <a:off x="2208" y="2448"/>
              <a:ext cx="432" cy="432"/>
              <a:chOff x="1776" y="2880"/>
              <a:chExt cx="432" cy="432"/>
            </a:xfrm>
          </p:grpSpPr>
          <p:sp>
            <p:nvSpPr>
              <p:cNvPr id="43" name="Oval 43"/>
              <p:cNvSpPr>
                <a:spLocks noChangeArrowheads="1"/>
              </p:cNvSpPr>
              <p:nvPr/>
            </p:nvSpPr>
            <p:spPr bwMode="auto">
              <a:xfrm>
                <a:off x="1776" y="3120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 sz="2400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4" name="Line 44"/>
              <p:cNvSpPr>
                <a:spLocks noChangeShapeType="1"/>
              </p:cNvSpPr>
              <p:nvPr/>
            </p:nvSpPr>
            <p:spPr bwMode="auto">
              <a:xfrm>
                <a:off x="1968" y="3216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" name="Line 45"/>
              <p:cNvSpPr>
                <a:spLocks noChangeShapeType="1"/>
              </p:cNvSpPr>
              <p:nvPr/>
            </p:nvSpPr>
            <p:spPr bwMode="auto">
              <a:xfrm flipV="1">
                <a:off x="1872" y="2880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5" name="Group 46"/>
            <p:cNvGrpSpPr>
              <a:grpSpLocks/>
            </p:cNvGrpSpPr>
            <p:nvPr/>
          </p:nvGrpSpPr>
          <p:grpSpPr bwMode="auto">
            <a:xfrm>
              <a:off x="1776" y="2448"/>
              <a:ext cx="432" cy="432"/>
              <a:chOff x="1776" y="2880"/>
              <a:chExt cx="432" cy="432"/>
            </a:xfrm>
          </p:grpSpPr>
          <p:sp>
            <p:nvSpPr>
              <p:cNvPr id="40" name="Oval 47"/>
              <p:cNvSpPr>
                <a:spLocks noChangeArrowheads="1"/>
              </p:cNvSpPr>
              <p:nvPr/>
            </p:nvSpPr>
            <p:spPr bwMode="auto">
              <a:xfrm>
                <a:off x="1776" y="3120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 sz="2400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1" name="Line 48"/>
              <p:cNvSpPr>
                <a:spLocks noChangeShapeType="1"/>
              </p:cNvSpPr>
              <p:nvPr/>
            </p:nvSpPr>
            <p:spPr bwMode="auto">
              <a:xfrm>
                <a:off x="1968" y="3216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Line 49"/>
              <p:cNvSpPr>
                <a:spLocks noChangeShapeType="1"/>
              </p:cNvSpPr>
              <p:nvPr/>
            </p:nvSpPr>
            <p:spPr bwMode="auto">
              <a:xfrm flipV="1">
                <a:off x="1872" y="2880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" name="Group 50"/>
            <p:cNvGrpSpPr>
              <a:grpSpLocks/>
            </p:cNvGrpSpPr>
            <p:nvPr/>
          </p:nvGrpSpPr>
          <p:grpSpPr bwMode="auto">
            <a:xfrm>
              <a:off x="1344" y="2448"/>
              <a:ext cx="432" cy="432"/>
              <a:chOff x="1776" y="2880"/>
              <a:chExt cx="432" cy="432"/>
            </a:xfrm>
          </p:grpSpPr>
          <p:sp>
            <p:nvSpPr>
              <p:cNvPr id="37" name="Oval 51"/>
              <p:cNvSpPr>
                <a:spLocks noChangeArrowheads="1"/>
              </p:cNvSpPr>
              <p:nvPr/>
            </p:nvSpPr>
            <p:spPr bwMode="auto">
              <a:xfrm>
                <a:off x="1776" y="3120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 sz="2400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8" name="Line 52"/>
              <p:cNvSpPr>
                <a:spLocks noChangeShapeType="1"/>
              </p:cNvSpPr>
              <p:nvPr/>
            </p:nvSpPr>
            <p:spPr bwMode="auto">
              <a:xfrm>
                <a:off x="1968" y="3216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" name="Line 53"/>
              <p:cNvSpPr>
                <a:spLocks noChangeShapeType="1"/>
              </p:cNvSpPr>
              <p:nvPr/>
            </p:nvSpPr>
            <p:spPr bwMode="auto">
              <a:xfrm flipV="1">
                <a:off x="1872" y="2880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7" name="Group 54"/>
            <p:cNvGrpSpPr>
              <a:grpSpLocks/>
            </p:cNvGrpSpPr>
            <p:nvPr/>
          </p:nvGrpSpPr>
          <p:grpSpPr bwMode="auto">
            <a:xfrm>
              <a:off x="912" y="2448"/>
              <a:ext cx="432" cy="432"/>
              <a:chOff x="1776" y="2880"/>
              <a:chExt cx="432" cy="432"/>
            </a:xfrm>
          </p:grpSpPr>
          <p:sp>
            <p:nvSpPr>
              <p:cNvPr id="34" name="Oval 55"/>
              <p:cNvSpPr>
                <a:spLocks noChangeArrowheads="1"/>
              </p:cNvSpPr>
              <p:nvPr/>
            </p:nvSpPr>
            <p:spPr bwMode="auto">
              <a:xfrm>
                <a:off x="1776" y="3120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 sz="2400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5" name="Line 56"/>
              <p:cNvSpPr>
                <a:spLocks noChangeShapeType="1"/>
              </p:cNvSpPr>
              <p:nvPr/>
            </p:nvSpPr>
            <p:spPr bwMode="auto">
              <a:xfrm>
                <a:off x="1968" y="3216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Line 57"/>
              <p:cNvSpPr>
                <a:spLocks noChangeShapeType="1"/>
              </p:cNvSpPr>
              <p:nvPr/>
            </p:nvSpPr>
            <p:spPr bwMode="auto">
              <a:xfrm flipV="1">
                <a:off x="1872" y="2880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8" name="Group 58"/>
            <p:cNvGrpSpPr>
              <a:grpSpLocks/>
            </p:cNvGrpSpPr>
            <p:nvPr/>
          </p:nvGrpSpPr>
          <p:grpSpPr bwMode="auto">
            <a:xfrm>
              <a:off x="480" y="2448"/>
              <a:ext cx="432" cy="432"/>
              <a:chOff x="1776" y="2880"/>
              <a:chExt cx="432" cy="432"/>
            </a:xfrm>
          </p:grpSpPr>
          <p:sp>
            <p:nvSpPr>
              <p:cNvPr id="31" name="Oval 59"/>
              <p:cNvSpPr>
                <a:spLocks noChangeArrowheads="1"/>
              </p:cNvSpPr>
              <p:nvPr/>
            </p:nvSpPr>
            <p:spPr bwMode="auto">
              <a:xfrm>
                <a:off x="1776" y="3120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 sz="2400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2" name="Line 60"/>
              <p:cNvSpPr>
                <a:spLocks noChangeShapeType="1"/>
              </p:cNvSpPr>
              <p:nvPr/>
            </p:nvSpPr>
            <p:spPr bwMode="auto">
              <a:xfrm>
                <a:off x="1968" y="3216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Line 61"/>
              <p:cNvSpPr>
                <a:spLocks noChangeShapeType="1"/>
              </p:cNvSpPr>
              <p:nvPr/>
            </p:nvSpPr>
            <p:spPr bwMode="auto">
              <a:xfrm flipV="1">
                <a:off x="1872" y="2880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9" name="Group 62"/>
            <p:cNvGrpSpPr>
              <a:grpSpLocks/>
            </p:cNvGrpSpPr>
            <p:nvPr/>
          </p:nvGrpSpPr>
          <p:grpSpPr bwMode="auto">
            <a:xfrm>
              <a:off x="480" y="3312"/>
              <a:ext cx="432" cy="432"/>
              <a:chOff x="1776" y="2880"/>
              <a:chExt cx="432" cy="432"/>
            </a:xfrm>
          </p:grpSpPr>
          <p:sp>
            <p:nvSpPr>
              <p:cNvPr id="28" name="Oval 63"/>
              <p:cNvSpPr>
                <a:spLocks noChangeArrowheads="1"/>
              </p:cNvSpPr>
              <p:nvPr/>
            </p:nvSpPr>
            <p:spPr bwMode="auto">
              <a:xfrm>
                <a:off x="1776" y="3120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 sz="2400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9" name="Line 64"/>
              <p:cNvSpPr>
                <a:spLocks noChangeShapeType="1"/>
              </p:cNvSpPr>
              <p:nvPr/>
            </p:nvSpPr>
            <p:spPr bwMode="auto">
              <a:xfrm>
                <a:off x="1968" y="3216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" name="Line 65"/>
              <p:cNvSpPr>
                <a:spLocks noChangeShapeType="1"/>
              </p:cNvSpPr>
              <p:nvPr/>
            </p:nvSpPr>
            <p:spPr bwMode="auto">
              <a:xfrm flipV="1">
                <a:off x="1872" y="2880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0" name="Line 66"/>
            <p:cNvSpPr>
              <a:spLocks noChangeShapeType="1"/>
            </p:cNvSpPr>
            <p:nvPr/>
          </p:nvSpPr>
          <p:spPr bwMode="auto">
            <a:xfrm>
              <a:off x="2304" y="374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Line 67"/>
            <p:cNvSpPr>
              <a:spLocks noChangeShapeType="1"/>
            </p:cNvSpPr>
            <p:nvPr/>
          </p:nvSpPr>
          <p:spPr bwMode="auto">
            <a:xfrm>
              <a:off x="1872" y="374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68"/>
            <p:cNvSpPr>
              <a:spLocks noChangeShapeType="1"/>
            </p:cNvSpPr>
            <p:nvPr/>
          </p:nvSpPr>
          <p:spPr bwMode="auto">
            <a:xfrm>
              <a:off x="1440" y="374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Line 69"/>
            <p:cNvSpPr>
              <a:spLocks noChangeShapeType="1"/>
            </p:cNvSpPr>
            <p:nvPr/>
          </p:nvSpPr>
          <p:spPr bwMode="auto">
            <a:xfrm>
              <a:off x="1008" y="374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70"/>
            <p:cNvSpPr>
              <a:spLocks noChangeShapeType="1"/>
            </p:cNvSpPr>
            <p:nvPr/>
          </p:nvSpPr>
          <p:spPr bwMode="auto">
            <a:xfrm>
              <a:off x="576" y="374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Line 71"/>
            <p:cNvSpPr>
              <a:spLocks noChangeShapeType="1"/>
            </p:cNvSpPr>
            <p:nvPr/>
          </p:nvSpPr>
          <p:spPr bwMode="auto">
            <a:xfrm flipH="1">
              <a:off x="288" y="3648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Line 72"/>
            <p:cNvSpPr>
              <a:spLocks noChangeShapeType="1"/>
            </p:cNvSpPr>
            <p:nvPr/>
          </p:nvSpPr>
          <p:spPr bwMode="auto">
            <a:xfrm flipH="1">
              <a:off x="288" y="3216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Line 73"/>
            <p:cNvSpPr>
              <a:spLocks noChangeShapeType="1"/>
            </p:cNvSpPr>
            <p:nvPr/>
          </p:nvSpPr>
          <p:spPr bwMode="auto">
            <a:xfrm flipH="1">
              <a:off x="288" y="2784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5535386" y="2696744"/>
            <a:ext cx="1143000" cy="1128713"/>
            <a:chOff x="3657600" y="2971579"/>
            <a:chExt cx="2133600" cy="1828800"/>
          </a:xfrm>
        </p:grpSpPr>
        <p:sp>
          <p:nvSpPr>
            <p:cNvPr id="74" name="Rectangle 4"/>
            <p:cNvSpPr>
              <a:spLocks noChangeArrowheads="1"/>
            </p:cNvSpPr>
            <p:nvPr/>
          </p:nvSpPr>
          <p:spPr bwMode="auto">
            <a:xfrm>
              <a:off x="3657600" y="2971579"/>
              <a:ext cx="2133600" cy="1828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" name="AutoShape 5"/>
            <p:cNvSpPr>
              <a:spLocks noChangeArrowheads="1"/>
            </p:cNvSpPr>
            <p:nvPr/>
          </p:nvSpPr>
          <p:spPr bwMode="auto">
            <a:xfrm>
              <a:off x="4572000" y="3200179"/>
              <a:ext cx="228600" cy="228600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" name="AutoShape 6"/>
            <p:cNvSpPr>
              <a:spLocks noChangeArrowheads="1"/>
            </p:cNvSpPr>
            <p:nvPr/>
          </p:nvSpPr>
          <p:spPr bwMode="auto">
            <a:xfrm>
              <a:off x="3962400" y="3809779"/>
              <a:ext cx="228600" cy="228600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" name="AutoShape 7"/>
            <p:cNvSpPr>
              <a:spLocks noChangeArrowheads="1"/>
            </p:cNvSpPr>
            <p:nvPr/>
          </p:nvSpPr>
          <p:spPr bwMode="auto">
            <a:xfrm>
              <a:off x="5257800" y="3809779"/>
              <a:ext cx="228600" cy="228600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8" name="AutoShape 8"/>
            <p:cNvSpPr>
              <a:spLocks noChangeArrowheads="1"/>
            </p:cNvSpPr>
            <p:nvPr/>
          </p:nvSpPr>
          <p:spPr bwMode="auto">
            <a:xfrm>
              <a:off x="4572000" y="4419379"/>
              <a:ext cx="228600" cy="228600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" name="AutoShape 9"/>
            <p:cNvSpPr>
              <a:spLocks noChangeArrowheads="1"/>
            </p:cNvSpPr>
            <p:nvPr/>
          </p:nvSpPr>
          <p:spPr bwMode="auto">
            <a:xfrm>
              <a:off x="4572000" y="3809779"/>
              <a:ext cx="228600" cy="228600"/>
            </a:xfrm>
            <a:prstGeom prst="flowChartConnector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1116293" y="4914679"/>
            <a:ext cx="7162800" cy="1752600"/>
            <a:chOff x="1116293" y="4914679"/>
            <a:chExt cx="7162800" cy="1752600"/>
          </a:xfrm>
        </p:grpSpPr>
        <p:sp>
          <p:nvSpPr>
            <p:cNvPr id="80" name="Rectangle 10"/>
            <p:cNvSpPr>
              <a:spLocks noChangeArrowheads="1"/>
            </p:cNvSpPr>
            <p:nvPr/>
          </p:nvSpPr>
          <p:spPr bwMode="auto">
            <a:xfrm>
              <a:off x="1116293" y="4914679"/>
              <a:ext cx="7162800" cy="1752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" name="Oval 11"/>
            <p:cNvSpPr>
              <a:spLocks noChangeArrowheads="1"/>
            </p:cNvSpPr>
            <p:nvPr/>
          </p:nvSpPr>
          <p:spPr bwMode="auto">
            <a:xfrm>
              <a:off x="1421093" y="5600479"/>
              <a:ext cx="152400" cy="228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" name="Line 12"/>
            <p:cNvSpPr>
              <a:spLocks noChangeShapeType="1"/>
            </p:cNvSpPr>
            <p:nvPr/>
          </p:nvSpPr>
          <p:spPr bwMode="auto">
            <a:xfrm flipH="1">
              <a:off x="1421093" y="5524279"/>
              <a:ext cx="1524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" name="AutoShape 16"/>
            <p:cNvSpPr>
              <a:spLocks noChangeArrowheads="1"/>
            </p:cNvSpPr>
            <p:nvPr/>
          </p:nvSpPr>
          <p:spPr bwMode="auto">
            <a:xfrm>
              <a:off x="2640293" y="5600479"/>
              <a:ext cx="228600" cy="228600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" name="AutoShape 17"/>
            <p:cNvSpPr>
              <a:spLocks noChangeArrowheads="1"/>
            </p:cNvSpPr>
            <p:nvPr/>
          </p:nvSpPr>
          <p:spPr bwMode="auto">
            <a:xfrm>
              <a:off x="4316693" y="5600479"/>
              <a:ext cx="228600" cy="228600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" name="AutoShape 18"/>
            <p:cNvSpPr>
              <a:spLocks noChangeArrowheads="1"/>
            </p:cNvSpPr>
            <p:nvPr/>
          </p:nvSpPr>
          <p:spPr bwMode="auto">
            <a:xfrm>
              <a:off x="5307293" y="5600479"/>
              <a:ext cx="228600" cy="228600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" name="AutoShape 19"/>
            <p:cNvSpPr>
              <a:spLocks noChangeArrowheads="1"/>
            </p:cNvSpPr>
            <p:nvPr/>
          </p:nvSpPr>
          <p:spPr bwMode="auto">
            <a:xfrm>
              <a:off x="7059893" y="5143279"/>
              <a:ext cx="228600" cy="228600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" name="AutoShape 20"/>
            <p:cNvSpPr>
              <a:spLocks noChangeArrowheads="1"/>
            </p:cNvSpPr>
            <p:nvPr/>
          </p:nvSpPr>
          <p:spPr bwMode="auto">
            <a:xfrm>
              <a:off x="7059893" y="5981479"/>
              <a:ext cx="228600" cy="228600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" name="Line 21"/>
            <p:cNvSpPr>
              <a:spLocks noChangeShapeType="1"/>
            </p:cNvSpPr>
            <p:nvPr/>
          </p:nvSpPr>
          <p:spPr bwMode="auto">
            <a:xfrm>
              <a:off x="4545293" y="5752879"/>
              <a:ext cx="76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" name="Line 22"/>
            <p:cNvSpPr>
              <a:spLocks noChangeShapeType="1"/>
            </p:cNvSpPr>
            <p:nvPr/>
          </p:nvSpPr>
          <p:spPr bwMode="auto">
            <a:xfrm>
              <a:off x="7136093" y="5371879"/>
              <a:ext cx="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4201608" y="3033266"/>
            <a:ext cx="114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Neighbors</a:t>
            </a:r>
            <a:endParaRPr lang="zh-CN" altLang="en-US"/>
          </a:p>
        </p:txBody>
      </p:sp>
      <p:sp>
        <p:nvSpPr>
          <p:cNvPr id="95" name="TextBox 94"/>
          <p:cNvSpPr txBox="1"/>
          <p:nvPr/>
        </p:nvSpPr>
        <p:spPr>
          <a:xfrm>
            <a:off x="5722992" y="4365928"/>
            <a:ext cx="1626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fully connected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91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>
                <a:ea typeface="宋体" charset="-122"/>
              </a:rPr>
              <a:t>Examples of neighborhood </a:t>
            </a:r>
            <a:r>
              <a:rPr lang="en-US" altLang="zh-CN" smtClean="0">
                <a:ea typeface="宋体" charset="-122"/>
              </a:rPr>
              <a:t>and cliques</a:t>
            </a:r>
            <a:endParaRPr lang="zh-CN" altLang="en-US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mtClean="0">
                <a:ea typeface="宋体" charset="-122"/>
              </a:rPr>
              <a:t>8-neighborhood</a:t>
            </a:r>
            <a:endParaRPr lang="en-US" altLang="zh-CN">
              <a:ea typeface="宋体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76600" y="2438400"/>
            <a:ext cx="2133600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4191000" y="2667000"/>
            <a:ext cx="228600" cy="228600"/>
          </a:xfrm>
          <a:prstGeom prst="flowChartConnector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3581400" y="3276600"/>
            <a:ext cx="228600" cy="228600"/>
          </a:xfrm>
          <a:prstGeom prst="flowChartConnector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876800" y="3276600"/>
            <a:ext cx="228600" cy="228600"/>
          </a:xfrm>
          <a:prstGeom prst="flowChartConnector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4191000" y="3886200"/>
            <a:ext cx="228600" cy="228600"/>
          </a:xfrm>
          <a:prstGeom prst="flowChartConnector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4191000" y="3276600"/>
            <a:ext cx="228600" cy="2286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28600" y="4495800"/>
            <a:ext cx="8686800" cy="1752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381000" y="5181600"/>
            <a:ext cx="152400" cy="228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 flipH="1">
            <a:off x="381000" y="5181600"/>
            <a:ext cx="152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914400" y="5181600"/>
            <a:ext cx="228600" cy="228600"/>
          </a:xfrm>
          <a:prstGeom prst="flowChartConnector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>
            <a:off x="1447800" y="5181600"/>
            <a:ext cx="228600" cy="228600"/>
          </a:xfrm>
          <a:prstGeom prst="flowChartConnector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AutoShape 15"/>
          <p:cNvSpPr>
            <a:spLocks noChangeArrowheads="1"/>
          </p:cNvSpPr>
          <p:nvPr/>
        </p:nvSpPr>
        <p:spPr bwMode="auto">
          <a:xfrm>
            <a:off x="2438400" y="5181600"/>
            <a:ext cx="228600" cy="228600"/>
          </a:xfrm>
          <a:prstGeom prst="flowChartConnector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AutoShape 16"/>
          <p:cNvSpPr>
            <a:spLocks noChangeArrowheads="1"/>
          </p:cNvSpPr>
          <p:nvPr/>
        </p:nvSpPr>
        <p:spPr bwMode="auto">
          <a:xfrm>
            <a:off x="3276600" y="4724400"/>
            <a:ext cx="228600" cy="228600"/>
          </a:xfrm>
          <a:prstGeom prst="flowChartConnector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3276600" y="5562600"/>
            <a:ext cx="228600" cy="228600"/>
          </a:xfrm>
          <a:prstGeom prst="flowChartConnector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>
            <a:off x="1676400" y="53340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Line 19"/>
          <p:cNvSpPr>
            <a:spLocks noChangeShapeType="1"/>
          </p:cNvSpPr>
          <p:nvPr/>
        </p:nvSpPr>
        <p:spPr bwMode="auto">
          <a:xfrm>
            <a:off x="3352800" y="4953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AutoShape 20"/>
          <p:cNvSpPr>
            <a:spLocks noChangeArrowheads="1"/>
          </p:cNvSpPr>
          <p:nvPr/>
        </p:nvSpPr>
        <p:spPr bwMode="auto">
          <a:xfrm>
            <a:off x="4876800" y="2667000"/>
            <a:ext cx="228600" cy="228600"/>
          </a:xfrm>
          <a:prstGeom prst="flowChartConnector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AutoShape 21"/>
          <p:cNvSpPr>
            <a:spLocks noChangeArrowheads="1"/>
          </p:cNvSpPr>
          <p:nvPr/>
        </p:nvSpPr>
        <p:spPr bwMode="auto">
          <a:xfrm>
            <a:off x="4876800" y="3886200"/>
            <a:ext cx="228600" cy="228600"/>
          </a:xfrm>
          <a:prstGeom prst="flowChartConnector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auto">
          <a:xfrm>
            <a:off x="3581400" y="2667000"/>
            <a:ext cx="228600" cy="228600"/>
          </a:xfrm>
          <a:prstGeom prst="flowChartConnector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AutoShape 23"/>
          <p:cNvSpPr>
            <a:spLocks noChangeArrowheads="1"/>
          </p:cNvSpPr>
          <p:nvPr/>
        </p:nvSpPr>
        <p:spPr bwMode="auto">
          <a:xfrm>
            <a:off x="3581400" y="3886200"/>
            <a:ext cx="228600" cy="228600"/>
          </a:xfrm>
          <a:prstGeom prst="flowChartConnector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auto">
          <a:xfrm>
            <a:off x="4876800" y="4724400"/>
            <a:ext cx="228600" cy="228600"/>
          </a:xfrm>
          <a:prstGeom prst="flowChartConnector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AutoShape 25"/>
          <p:cNvSpPr>
            <a:spLocks noChangeArrowheads="1"/>
          </p:cNvSpPr>
          <p:nvPr/>
        </p:nvSpPr>
        <p:spPr bwMode="auto">
          <a:xfrm>
            <a:off x="4267200" y="5638800"/>
            <a:ext cx="228600" cy="228600"/>
          </a:xfrm>
          <a:prstGeom prst="flowChartConnector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Line 28"/>
          <p:cNvSpPr>
            <a:spLocks noChangeShapeType="1"/>
          </p:cNvSpPr>
          <p:nvPr/>
        </p:nvSpPr>
        <p:spPr bwMode="auto">
          <a:xfrm flipH="1">
            <a:off x="4495800" y="4953000"/>
            <a:ext cx="4572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" name="AutoShape 29"/>
          <p:cNvSpPr>
            <a:spLocks noChangeArrowheads="1"/>
          </p:cNvSpPr>
          <p:nvPr/>
        </p:nvSpPr>
        <p:spPr bwMode="auto">
          <a:xfrm>
            <a:off x="6477000" y="4876800"/>
            <a:ext cx="228600" cy="228600"/>
          </a:xfrm>
          <a:prstGeom prst="flowChartConnector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" name="AutoShape 30"/>
          <p:cNvSpPr>
            <a:spLocks noChangeArrowheads="1"/>
          </p:cNvSpPr>
          <p:nvPr/>
        </p:nvSpPr>
        <p:spPr bwMode="auto">
          <a:xfrm>
            <a:off x="5867400" y="5486400"/>
            <a:ext cx="228600" cy="228600"/>
          </a:xfrm>
          <a:prstGeom prst="flowChartConnector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" name="AutoShape 32"/>
          <p:cNvSpPr>
            <a:spLocks noChangeArrowheads="1"/>
          </p:cNvSpPr>
          <p:nvPr/>
        </p:nvSpPr>
        <p:spPr bwMode="auto">
          <a:xfrm>
            <a:off x="5867400" y="4876800"/>
            <a:ext cx="228600" cy="228600"/>
          </a:xfrm>
          <a:prstGeom prst="flowChartConnector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Line 33"/>
          <p:cNvSpPr>
            <a:spLocks noChangeShapeType="1"/>
          </p:cNvSpPr>
          <p:nvPr/>
        </p:nvSpPr>
        <p:spPr bwMode="auto">
          <a:xfrm>
            <a:off x="6096000" y="50292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" name="Line 34"/>
          <p:cNvSpPr>
            <a:spLocks noChangeShapeType="1"/>
          </p:cNvSpPr>
          <p:nvPr/>
        </p:nvSpPr>
        <p:spPr bwMode="auto">
          <a:xfrm>
            <a:off x="5943600" y="51054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" name="Line 35"/>
          <p:cNvSpPr>
            <a:spLocks noChangeShapeType="1"/>
          </p:cNvSpPr>
          <p:nvPr/>
        </p:nvSpPr>
        <p:spPr bwMode="auto">
          <a:xfrm flipH="1">
            <a:off x="6096000" y="5105400"/>
            <a:ext cx="457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" name="AutoShape 44"/>
          <p:cNvSpPr>
            <a:spLocks noChangeArrowheads="1"/>
          </p:cNvSpPr>
          <p:nvPr/>
        </p:nvSpPr>
        <p:spPr bwMode="auto">
          <a:xfrm>
            <a:off x="8077200" y="4876800"/>
            <a:ext cx="228600" cy="228600"/>
          </a:xfrm>
          <a:prstGeom prst="flowChartConnector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" name="AutoShape 45"/>
          <p:cNvSpPr>
            <a:spLocks noChangeArrowheads="1"/>
          </p:cNvSpPr>
          <p:nvPr/>
        </p:nvSpPr>
        <p:spPr bwMode="auto">
          <a:xfrm>
            <a:off x="7467600" y="5486400"/>
            <a:ext cx="228600" cy="228600"/>
          </a:xfrm>
          <a:prstGeom prst="flowChartConnector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" name="AutoShape 46"/>
          <p:cNvSpPr>
            <a:spLocks noChangeArrowheads="1"/>
          </p:cNvSpPr>
          <p:nvPr/>
        </p:nvSpPr>
        <p:spPr bwMode="auto">
          <a:xfrm>
            <a:off x="8077200" y="5486400"/>
            <a:ext cx="228600" cy="228600"/>
          </a:xfrm>
          <a:prstGeom prst="flowChartConnector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" name="AutoShape 47"/>
          <p:cNvSpPr>
            <a:spLocks noChangeArrowheads="1"/>
          </p:cNvSpPr>
          <p:nvPr/>
        </p:nvSpPr>
        <p:spPr bwMode="auto">
          <a:xfrm>
            <a:off x="7467600" y="4876800"/>
            <a:ext cx="228600" cy="228600"/>
          </a:xfrm>
          <a:prstGeom prst="flowChartConnector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" name="Line 48"/>
          <p:cNvSpPr>
            <a:spLocks noChangeShapeType="1"/>
          </p:cNvSpPr>
          <p:nvPr/>
        </p:nvSpPr>
        <p:spPr bwMode="auto">
          <a:xfrm>
            <a:off x="7696200" y="50292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" name="Line 49"/>
          <p:cNvSpPr>
            <a:spLocks noChangeShapeType="1"/>
          </p:cNvSpPr>
          <p:nvPr/>
        </p:nvSpPr>
        <p:spPr bwMode="auto">
          <a:xfrm>
            <a:off x="7543800" y="51054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" name="Line 50"/>
          <p:cNvSpPr>
            <a:spLocks noChangeShapeType="1"/>
          </p:cNvSpPr>
          <p:nvPr/>
        </p:nvSpPr>
        <p:spPr bwMode="auto">
          <a:xfrm>
            <a:off x="7696200" y="5638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" name="Line 51"/>
          <p:cNvSpPr>
            <a:spLocks noChangeShapeType="1"/>
          </p:cNvSpPr>
          <p:nvPr/>
        </p:nvSpPr>
        <p:spPr bwMode="auto">
          <a:xfrm>
            <a:off x="8153400" y="51054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" name="Line 52"/>
          <p:cNvSpPr>
            <a:spLocks noChangeShapeType="1"/>
          </p:cNvSpPr>
          <p:nvPr/>
        </p:nvSpPr>
        <p:spPr bwMode="auto">
          <a:xfrm>
            <a:off x="7620000" y="5105400"/>
            <a:ext cx="457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" name="Line 53"/>
          <p:cNvSpPr>
            <a:spLocks noChangeShapeType="1"/>
          </p:cNvSpPr>
          <p:nvPr/>
        </p:nvSpPr>
        <p:spPr bwMode="auto">
          <a:xfrm flipH="1">
            <a:off x="7696200" y="5105400"/>
            <a:ext cx="381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" name="Text Box 55"/>
          <p:cNvSpPr txBox="1">
            <a:spLocks noChangeArrowheads="1"/>
          </p:cNvSpPr>
          <p:nvPr/>
        </p:nvSpPr>
        <p:spPr bwMode="auto">
          <a:xfrm>
            <a:off x="457200" y="3810000"/>
            <a:ext cx="152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ea typeface="宋体" charset="-122"/>
              </a:rPr>
              <a:t>cliques:</a:t>
            </a:r>
          </a:p>
        </p:txBody>
      </p:sp>
    </p:spTree>
    <p:extLst>
      <p:ext uri="{BB962C8B-B14F-4D97-AF65-F5344CB8AC3E}">
        <p14:creationId xmlns:p14="http://schemas.microsoft.com/office/powerpoint/2010/main" val="194274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Random fields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229600" cy="2743200"/>
          </a:xfrm>
        </p:spPr>
        <p:txBody>
          <a:bodyPr/>
          <a:lstStyle/>
          <a:p>
            <a:r>
              <a:rPr lang="en-US" altLang="zh-CN" sz="2400">
                <a:ea typeface="宋体" charset="-122"/>
              </a:rPr>
              <a:t>The random vector </a:t>
            </a:r>
            <a:r>
              <a:rPr lang="en-US" altLang="zh-CN" sz="2400" baseline="-25000">
                <a:ea typeface="宋体" charset="-122"/>
              </a:rPr>
              <a:t>	                       </a:t>
            </a:r>
            <a:r>
              <a:rPr lang="en-US" altLang="zh-CN" sz="2400">
                <a:ea typeface="宋体" charset="-122"/>
              </a:rPr>
              <a:t>on </a:t>
            </a:r>
            <a:r>
              <a:rPr lang="en-US" altLang="zh-CN" sz="2400" b="1">
                <a:ea typeface="宋体" charset="-122"/>
              </a:rPr>
              <a:t>S </a:t>
            </a:r>
            <a:r>
              <a:rPr lang="en-US" altLang="zh-CN" sz="2400">
                <a:ea typeface="宋体" charset="-122"/>
              </a:rPr>
              <a:t>is</a:t>
            </a:r>
            <a:r>
              <a:rPr lang="en-US" altLang="zh-CN" sz="2400" b="1">
                <a:ea typeface="宋体" charset="-122"/>
              </a:rPr>
              <a:t> </a:t>
            </a:r>
            <a:r>
              <a:rPr lang="en-US" altLang="zh-CN" sz="2400">
                <a:ea typeface="宋体" charset="-122"/>
              </a:rPr>
              <a:t>called a random field and assumed to have density </a:t>
            </a:r>
            <a:r>
              <a:rPr lang="en-US" altLang="zh-CN" sz="2400">
                <a:ea typeface="宋体" charset="-122"/>
                <a:cs typeface="Arial" charset="0"/>
              </a:rPr>
              <a:t>p(x).</a:t>
            </a:r>
            <a:br>
              <a:rPr lang="en-US" altLang="zh-CN" sz="2400">
                <a:ea typeface="宋体" charset="-122"/>
                <a:cs typeface="Arial" charset="0"/>
              </a:rPr>
            </a:br>
            <a:endParaRPr lang="en-US" altLang="zh-CN" sz="2400">
              <a:ea typeface="宋体" charset="-122"/>
              <a:cs typeface="Arial" charset="0"/>
            </a:endParaRPr>
          </a:p>
          <a:p>
            <a:r>
              <a:rPr lang="en-US" altLang="zh-CN" sz="2400">
                <a:ea typeface="宋体" charset="-122"/>
                <a:cs typeface="Arial" charset="0"/>
              </a:rPr>
              <a:t>Images as Random fields:</a:t>
            </a:r>
            <a:br>
              <a:rPr lang="en-US" altLang="zh-CN" sz="2400">
                <a:ea typeface="宋体" charset="-122"/>
                <a:cs typeface="Arial" charset="0"/>
              </a:rPr>
            </a:br>
            <a:r>
              <a:rPr lang="en-US" altLang="zh-CN" sz="2400">
                <a:ea typeface="宋体" charset="-122"/>
                <a:cs typeface="Arial" charset="0"/>
              </a:rPr>
              <a:t>If vector X represents intensity values of an image, then its component X</a:t>
            </a:r>
            <a:r>
              <a:rPr lang="en-US" altLang="zh-CN" sz="2400" baseline="-25000">
                <a:ea typeface="宋体" charset="-122"/>
                <a:cs typeface="Arial" charset="0"/>
              </a:rPr>
              <a:t>s </a:t>
            </a:r>
            <a:r>
              <a:rPr lang="en-US" altLang="zh-CN" sz="2400">
                <a:ea typeface="宋体" charset="-122"/>
                <a:cs typeface="Arial" charset="0"/>
              </a:rPr>
              <a:t>is the intensity value at location s=(i, j).</a:t>
            </a:r>
            <a:endParaRPr lang="el-GR" sz="2400">
              <a:cs typeface="Arial" charset="0"/>
            </a:endParaRPr>
          </a:p>
        </p:txBody>
      </p:sp>
      <p:graphicFrame>
        <p:nvGraphicFramePr>
          <p:cNvPr id="9220" name="Object 4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3167730329"/>
              </p:ext>
            </p:extLst>
          </p:nvPr>
        </p:nvGraphicFramePr>
        <p:xfrm>
          <a:off x="3493628" y="1556792"/>
          <a:ext cx="16764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9" name="Equation" r:id="rId3" imgW="774360" imgH="228600" progId="Equation.3">
                  <p:embed/>
                </p:oleObj>
              </mc:Choice>
              <mc:Fallback>
                <p:oleObj name="Equation" r:id="rId3" imgW="7743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3628" y="1556792"/>
                        <a:ext cx="16764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23" name="Picture 7" descr="et2BW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43600" y="4648200"/>
            <a:ext cx="1219200" cy="1600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225" name="Rectangle 9"/>
          <p:cNvSpPr>
            <a:spLocks noChangeArrowheads="1"/>
          </p:cNvSpPr>
          <p:nvPr/>
        </p:nvSpPr>
        <p:spPr bwMode="auto">
          <a:xfrm>
            <a:off x="1371600" y="4724400"/>
            <a:ext cx="1143000" cy="137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26" name="Line 10"/>
          <p:cNvSpPr>
            <a:spLocks noChangeShapeType="1"/>
          </p:cNvSpPr>
          <p:nvPr/>
        </p:nvSpPr>
        <p:spPr bwMode="auto">
          <a:xfrm>
            <a:off x="1447800" y="4724400"/>
            <a:ext cx="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7" name="Line 11"/>
          <p:cNvSpPr>
            <a:spLocks noChangeShapeType="1"/>
          </p:cNvSpPr>
          <p:nvPr/>
        </p:nvSpPr>
        <p:spPr bwMode="auto">
          <a:xfrm>
            <a:off x="1524000" y="4724400"/>
            <a:ext cx="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8" name="Line 12"/>
          <p:cNvSpPr>
            <a:spLocks noChangeShapeType="1"/>
          </p:cNvSpPr>
          <p:nvPr/>
        </p:nvSpPr>
        <p:spPr bwMode="auto">
          <a:xfrm>
            <a:off x="1600200" y="4724400"/>
            <a:ext cx="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9" name="Line 13"/>
          <p:cNvSpPr>
            <a:spLocks noChangeShapeType="1"/>
          </p:cNvSpPr>
          <p:nvPr/>
        </p:nvSpPr>
        <p:spPr bwMode="auto">
          <a:xfrm>
            <a:off x="1676400" y="4724400"/>
            <a:ext cx="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30" name="Line 14"/>
          <p:cNvSpPr>
            <a:spLocks noChangeShapeType="1"/>
          </p:cNvSpPr>
          <p:nvPr/>
        </p:nvSpPr>
        <p:spPr bwMode="auto">
          <a:xfrm>
            <a:off x="2209800" y="4724400"/>
            <a:ext cx="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31" name="Line 15"/>
          <p:cNvSpPr>
            <a:spLocks noChangeShapeType="1"/>
          </p:cNvSpPr>
          <p:nvPr/>
        </p:nvSpPr>
        <p:spPr bwMode="auto">
          <a:xfrm>
            <a:off x="2286000" y="4724400"/>
            <a:ext cx="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32" name="Line 16"/>
          <p:cNvSpPr>
            <a:spLocks noChangeShapeType="1"/>
          </p:cNvSpPr>
          <p:nvPr/>
        </p:nvSpPr>
        <p:spPr bwMode="auto">
          <a:xfrm>
            <a:off x="2362200" y="4724400"/>
            <a:ext cx="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33" name="Line 17"/>
          <p:cNvSpPr>
            <a:spLocks noChangeShapeType="1"/>
          </p:cNvSpPr>
          <p:nvPr/>
        </p:nvSpPr>
        <p:spPr bwMode="auto">
          <a:xfrm>
            <a:off x="2438400" y="4724400"/>
            <a:ext cx="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35" name="Line 19"/>
          <p:cNvSpPr>
            <a:spLocks noChangeShapeType="1"/>
          </p:cNvSpPr>
          <p:nvPr/>
        </p:nvSpPr>
        <p:spPr bwMode="auto">
          <a:xfrm>
            <a:off x="1371600" y="4800600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36" name="Line 20"/>
          <p:cNvSpPr>
            <a:spLocks noChangeShapeType="1"/>
          </p:cNvSpPr>
          <p:nvPr/>
        </p:nvSpPr>
        <p:spPr bwMode="auto">
          <a:xfrm>
            <a:off x="1371600" y="4876800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39" name="Line 23"/>
          <p:cNvSpPr>
            <a:spLocks noChangeShapeType="1"/>
          </p:cNvSpPr>
          <p:nvPr/>
        </p:nvSpPr>
        <p:spPr bwMode="auto">
          <a:xfrm>
            <a:off x="1371600" y="4953000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40" name="Line 24"/>
          <p:cNvSpPr>
            <a:spLocks noChangeShapeType="1"/>
          </p:cNvSpPr>
          <p:nvPr/>
        </p:nvSpPr>
        <p:spPr bwMode="auto">
          <a:xfrm>
            <a:off x="1371600" y="5029200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43" name="Line 27"/>
          <p:cNvSpPr>
            <a:spLocks noChangeShapeType="1"/>
          </p:cNvSpPr>
          <p:nvPr/>
        </p:nvSpPr>
        <p:spPr bwMode="auto">
          <a:xfrm>
            <a:off x="1371600" y="5791200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44" name="Line 28"/>
          <p:cNvSpPr>
            <a:spLocks noChangeShapeType="1"/>
          </p:cNvSpPr>
          <p:nvPr/>
        </p:nvSpPr>
        <p:spPr bwMode="auto">
          <a:xfrm>
            <a:off x="1371600" y="5867400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45" name="Line 29"/>
          <p:cNvSpPr>
            <a:spLocks noChangeShapeType="1"/>
          </p:cNvSpPr>
          <p:nvPr/>
        </p:nvSpPr>
        <p:spPr bwMode="auto">
          <a:xfrm>
            <a:off x="1371600" y="5943600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46" name="Line 30"/>
          <p:cNvSpPr>
            <a:spLocks noChangeShapeType="1"/>
          </p:cNvSpPr>
          <p:nvPr/>
        </p:nvSpPr>
        <p:spPr bwMode="auto">
          <a:xfrm>
            <a:off x="1371600" y="6019800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47" name="Text Box 31"/>
          <p:cNvSpPr txBox="1">
            <a:spLocks noChangeArrowheads="1"/>
          </p:cNvSpPr>
          <p:nvPr/>
        </p:nvSpPr>
        <p:spPr bwMode="auto">
          <a:xfrm>
            <a:off x="1676400" y="53340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ea typeface="宋体" charset="-122"/>
              </a:rPr>
              <a:t>…</a:t>
            </a:r>
          </a:p>
        </p:txBody>
      </p:sp>
      <p:sp>
        <p:nvSpPr>
          <p:cNvPr id="9248" name="Text Box 32"/>
          <p:cNvSpPr txBox="1">
            <a:spLocks noChangeArrowheads="1"/>
          </p:cNvSpPr>
          <p:nvPr/>
        </p:nvSpPr>
        <p:spPr bwMode="auto">
          <a:xfrm>
            <a:off x="1614488" y="5105400"/>
            <a:ext cx="4587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ea typeface="宋体" charset="-122"/>
              </a:rPr>
              <a:t>…</a:t>
            </a:r>
          </a:p>
        </p:txBody>
      </p:sp>
      <p:sp>
        <p:nvSpPr>
          <p:cNvPr id="9249" name="Text Box 33"/>
          <p:cNvSpPr txBox="1">
            <a:spLocks noChangeArrowheads="1"/>
          </p:cNvSpPr>
          <p:nvPr/>
        </p:nvSpPr>
        <p:spPr bwMode="auto">
          <a:xfrm>
            <a:off x="609600" y="5257800"/>
            <a:ext cx="68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>
                <a:ea typeface="宋体" charset="-122"/>
              </a:rPr>
              <a:t>S=</a:t>
            </a:r>
          </a:p>
        </p:txBody>
      </p:sp>
      <p:sp>
        <p:nvSpPr>
          <p:cNvPr id="9250" name="Text Box 34"/>
          <p:cNvSpPr txBox="1">
            <a:spLocks noChangeArrowheads="1"/>
          </p:cNvSpPr>
          <p:nvPr/>
        </p:nvSpPr>
        <p:spPr bwMode="auto">
          <a:xfrm>
            <a:off x="5181600" y="5257800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ea typeface="宋体" charset="-122"/>
              </a:rPr>
              <a:t>X=</a:t>
            </a:r>
          </a:p>
        </p:txBody>
      </p:sp>
      <p:sp>
        <p:nvSpPr>
          <p:cNvPr id="9251" name="Text Box 35"/>
          <p:cNvSpPr txBox="1">
            <a:spLocks noChangeArrowheads="1"/>
          </p:cNvSpPr>
          <p:nvPr/>
        </p:nvSpPr>
        <p:spPr bwMode="auto">
          <a:xfrm>
            <a:off x="1447800" y="6324600"/>
            <a:ext cx="1371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ea typeface="宋体" charset="-122"/>
              </a:rPr>
              <a:t>640x480</a:t>
            </a:r>
          </a:p>
        </p:txBody>
      </p:sp>
      <p:sp>
        <p:nvSpPr>
          <p:cNvPr id="9256" name="Text Box 40"/>
          <p:cNvSpPr txBox="1">
            <a:spLocks noChangeArrowheads="1"/>
          </p:cNvSpPr>
          <p:nvPr/>
        </p:nvSpPr>
        <p:spPr bwMode="auto">
          <a:xfrm>
            <a:off x="5943600" y="6248400"/>
            <a:ext cx="1447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ea typeface="宋体" charset="-122"/>
              </a:rPr>
              <a:t>640x480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41485" y="4221088"/>
            <a:ext cx="1327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sites (pixels)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47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Markov Random Fields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229600" cy="2819400"/>
          </a:xfrm>
        </p:spPr>
        <p:txBody>
          <a:bodyPr/>
          <a:lstStyle/>
          <a:p>
            <a:r>
              <a:rPr lang="en-US" altLang="zh-CN" sz="2400">
                <a:ea typeface="宋体" charset="-122"/>
              </a:rPr>
              <a:t>If </a:t>
            </a:r>
            <a:r>
              <a:rPr lang="en-US" altLang="zh-CN" sz="2400">
                <a:ea typeface="宋体" charset="-122"/>
                <a:cs typeface="Arial" charset="0"/>
              </a:rPr>
              <a:t>p(x) of a random field fulfills the so called Markov condition with respect to a neighborhood system, it is called a </a:t>
            </a:r>
            <a:r>
              <a:rPr lang="en-US" altLang="zh-CN" sz="2400" b="1">
                <a:ea typeface="宋体" charset="-122"/>
                <a:cs typeface="Arial" charset="0"/>
              </a:rPr>
              <a:t>Markov Random Field</a:t>
            </a:r>
            <a:r>
              <a:rPr lang="en-US" altLang="zh-CN" sz="2400">
                <a:ea typeface="宋体" charset="-122"/>
                <a:cs typeface="Arial" charset="0"/>
              </a:rPr>
              <a:t>.</a:t>
            </a:r>
            <a:r>
              <a:rPr lang="en-US" altLang="zh-CN" sz="2000">
                <a:ea typeface="宋体" charset="-122"/>
                <a:cs typeface="Arial" charset="0"/>
              </a:rPr>
              <a:t> </a:t>
            </a:r>
            <a:br>
              <a:rPr lang="en-US" altLang="zh-CN" sz="2000">
                <a:ea typeface="宋体" charset="-122"/>
                <a:cs typeface="Arial" charset="0"/>
              </a:rPr>
            </a:br>
            <a:r>
              <a:rPr lang="en-US" altLang="zh-CN" sz="2000">
                <a:ea typeface="宋体" charset="-122"/>
                <a:cs typeface="Arial" charset="0"/>
              </a:rPr>
              <a:t/>
            </a:r>
            <a:br>
              <a:rPr lang="en-US" altLang="zh-CN" sz="2000">
                <a:ea typeface="宋体" charset="-122"/>
                <a:cs typeface="Arial" charset="0"/>
              </a:rPr>
            </a:br>
            <a:endParaRPr lang="en-US" altLang="zh-CN" sz="2000">
              <a:ea typeface="宋体" charset="-122"/>
              <a:cs typeface="Arial" charset="0"/>
            </a:endParaRPr>
          </a:p>
        </p:txBody>
      </p:sp>
      <p:graphicFrame>
        <p:nvGraphicFramePr>
          <p:cNvPr id="11268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1108075" y="2895600"/>
          <a:ext cx="6242050" cy="1528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4" name="Equation" r:id="rId3" imgW="1866600" imgH="457200" progId="Equation.3">
                  <p:embed/>
                </p:oleObj>
              </mc:Choice>
              <mc:Fallback>
                <p:oleObj name="Equation" r:id="rId3" imgW="18666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8075" y="2895600"/>
                        <a:ext cx="6242050" cy="1528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0" name="Text Box 6"/>
          <p:cNvSpPr txBox="1">
            <a:spLocks noChangeArrowheads="1"/>
          </p:cNvSpPr>
          <p:nvPr/>
        </p:nvSpPr>
        <p:spPr bwMode="auto">
          <a:xfrm>
            <a:off x="7620000" y="4953000"/>
            <a:ext cx="458788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endParaRPr lang="zh-CN" altLang="zh-CN"/>
          </a:p>
        </p:txBody>
      </p:sp>
      <p:sp>
        <p:nvSpPr>
          <p:cNvPr id="11271" name="Text Box 7"/>
          <p:cNvSpPr txBox="1">
            <a:spLocks noChangeArrowheads="1"/>
          </p:cNvSpPr>
          <p:nvPr/>
        </p:nvSpPr>
        <p:spPr bwMode="auto">
          <a:xfrm>
            <a:off x="387989" y="4581128"/>
            <a:ext cx="8153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ea typeface="宋体" charset="-122"/>
              </a:rPr>
              <a:t>I.E, </a:t>
            </a:r>
            <a:r>
              <a:rPr lang="en-US" altLang="zh-CN" sz="2400" b="1">
                <a:ea typeface="宋体" charset="-122"/>
              </a:rPr>
              <a:t>the value X</a:t>
            </a:r>
            <a:r>
              <a:rPr lang="en-US" altLang="zh-CN" sz="2400" baseline="-25000">
                <a:ea typeface="宋体" charset="-122"/>
              </a:rPr>
              <a:t>s</a:t>
            </a:r>
            <a:r>
              <a:rPr lang="en-US" altLang="zh-CN" sz="2400" b="1">
                <a:ea typeface="宋体" charset="-122"/>
              </a:rPr>
              <a:t> at </a:t>
            </a:r>
            <a:r>
              <a:rPr lang="en-US" altLang="zh-CN" sz="2400" b="1" smtClean="0">
                <a:ea typeface="宋体" charset="-122"/>
              </a:rPr>
              <a:t>site </a:t>
            </a:r>
            <a:r>
              <a:rPr lang="en-US" altLang="zh-CN" sz="2400" smtClean="0">
                <a:ea typeface="宋体" charset="-122"/>
              </a:rPr>
              <a:t>S</a:t>
            </a:r>
            <a:r>
              <a:rPr lang="en-US" altLang="zh-CN" sz="2400" b="1" smtClean="0">
                <a:ea typeface="宋体" charset="-122"/>
              </a:rPr>
              <a:t> </a:t>
            </a:r>
            <a:r>
              <a:rPr lang="en-US" altLang="zh-CN" sz="2400" b="1">
                <a:ea typeface="宋体" charset="-122"/>
              </a:rPr>
              <a:t>is only depend on its neighbors</a:t>
            </a:r>
            <a:r>
              <a:rPr lang="en-US" altLang="zh-CN" b="1">
                <a:ea typeface="宋体" charset="-122"/>
              </a:rPr>
              <a:t>.</a:t>
            </a:r>
          </a:p>
        </p:txBody>
      </p: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6661271" y="5279159"/>
            <a:ext cx="1981200" cy="1371600"/>
            <a:chOff x="288" y="2448"/>
            <a:chExt cx="2352" cy="1536"/>
          </a:xfrm>
        </p:grpSpPr>
        <p:grpSp>
          <p:nvGrpSpPr>
            <p:cNvPr id="8" name="Group 6"/>
            <p:cNvGrpSpPr>
              <a:grpSpLocks/>
            </p:cNvGrpSpPr>
            <p:nvPr/>
          </p:nvGrpSpPr>
          <p:grpSpPr bwMode="auto">
            <a:xfrm>
              <a:off x="1776" y="2880"/>
              <a:ext cx="432" cy="432"/>
              <a:chOff x="1776" y="2880"/>
              <a:chExt cx="432" cy="432"/>
            </a:xfrm>
          </p:grpSpPr>
          <p:sp>
            <p:nvSpPr>
              <p:cNvPr id="73" name="Oval 7"/>
              <p:cNvSpPr>
                <a:spLocks noChangeArrowheads="1"/>
              </p:cNvSpPr>
              <p:nvPr/>
            </p:nvSpPr>
            <p:spPr bwMode="auto">
              <a:xfrm>
                <a:off x="1776" y="3120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 sz="2400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4" name="Line 8"/>
              <p:cNvSpPr>
                <a:spLocks noChangeShapeType="1"/>
              </p:cNvSpPr>
              <p:nvPr/>
            </p:nvSpPr>
            <p:spPr bwMode="auto">
              <a:xfrm>
                <a:off x="1968" y="3216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" name="Line 9"/>
              <p:cNvSpPr>
                <a:spLocks noChangeShapeType="1"/>
              </p:cNvSpPr>
              <p:nvPr/>
            </p:nvSpPr>
            <p:spPr bwMode="auto">
              <a:xfrm flipV="1">
                <a:off x="1872" y="2880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" name="Group 10"/>
            <p:cNvGrpSpPr>
              <a:grpSpLocks/>
            </p:cNvGrpSpPr>
            <p:nvPr/>
          </p:nvGrpSpPr>
          <p:grpSpPr bwMode="auto">
            <a:xfrm>
              <a:off x="1344" y="2880"/>
              <a:ext cx="432" cy="432"/>
              <a:chOff x="1776" y="2880"/>
              <a:chExt cx="432" cy="432"/>
            </a:xfrm>
          </p:grpSpPr>
          <p:sp>
            <p:nvSpPr>
              <p:cNvPr id="70" name="Oval 11"/>
              <p:cNvSpPr>
                <a:spLocks noChangeArrowheads="1"/>
              </p:cNvSpPr>
              <p:nvPr/>
            </p:nvSpPr>
            <p:spPr bwMode="auto">
              <a:xfrm>
                <a:off x="1776" y="3120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 sz="2400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1" name="Line 12"/>
              <p:cNvSpPr>
                <a:spLocks noChangeShapeType="1"/>
              </p:cNvSpPr>
              <p:nvPr/>
            </p:nvSpPr>
            <p:spPr bwMode="auto">
              <a:xfrm>
                <a:off x="1968" y="3216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" name="Line 13"/>
              <p:cNvSpPr>
                <a:spLocks noChangeShapeType="1"/>
              </p:cNvSpPr>
              <p:nvPr/>
            </p:nvSpPr>
            <p:spPr bwMode="auto">
              <a:xfrm flipV="1">
                <a:off x="1872" y="2880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" name="Group 14"/>
            <p:cNvGrpSpPr>
              <a:grpSpLocks/>
            </p:cNvGrpSpPr>
            <p:nvPr/>
          </p:nvGrpSpPr>
          <p:grpSpPr bwMode="auto">
            <a:xfrm>
              <a:off x="912" y="2880"/>
              <a:ext cx="432" cy="432"/>
              <a:chOff x="1776" y="2880"/>
              <a:chExt cx="432" cy="432"/>
            </a:xfrm>
          </p:grpSpPr>
          <p:sp>
            <p:nvSpPr>
              <p:cNvPr id="67" name="Oval 15"/>
              <p:cNvSpPr>
                <a:spLocks noChangeArrowheads="1"/>
              </p:cNvSpPr>
              <p:nvPr/>
            </p:nvSpPr>
            <p:spPr bwMode="auto">
              <a:xfrm>
                <a:off x="1776" y="3120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 sz="2400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68" name="Line 16"/>
              <p:cNvSpPr>
                <a:spLocks noChangeShapeType="1"/>
              </p:cNvSpPr>
              <p:nvPr/>
            </p:nvSpPr>
            <p:spPr bwMode="auto">
              <a:xfrm>
                <a:off x="1968" y="3216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" name="Line 17"/>
              <p:cNvSpPr>
                <a:spLocks noChangeShapeType="1"/>
              </p:cNvSpPr>
              <p:nvPr/>
            </p:nvSpPr>
            <p:spPr bwMode="auto">
              <a:xfrm flipV="1">
                <a:off x="1872" y="2880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" name="Group 18"/>
            <p:cNvGrpSpPr>
              <a:grpSpLocks/>
            </p:cNvGrpSpPr>
            <p:nvPr/>
          </p:nvGrpSpPr>
          <p:grpSpPr bwMode="auto">
            <a:xfrm>
              <a:off x="1776" y="3312"/>
              <a:ext cx="432" cy="432"/>
              <a:chOff x="1776" y="2880"/>
              <a:chExt cx="432" cy="432"/>
            </a:xfrm>
          </p:grpSpPr>
          <p:sp>
            <p:nvSpPr>
              <p:cNvPr id="64" name="Oval 19"/>
              <p:cNvSpPr>
                <a:spLocks noChangeArrowheads="1"/>
              </p:cNvSpPr>
              <p:nvPr/>
            </p:nvSpPr>
            <p:spPr bwMode="auto">
              <a:xfrm>
                <a:off x="1776" y="3120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 sz="2400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65" name="Line 20"/>
              <p:cNvSpPr>
                <a:spLocks noChangeShapeType="1"/>
              </p:cNvSpPr>
              <p:nvPr/>
            </p:nvSpPr>
            <p:spPr bwMode="auto">
              <a:xfrm>
                <a:off x="1968" y="3216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" name="Line 21"/>
              <p:cNvSpPr>
                <a:spLocks noChangeShapeType="1"/>
              </p:cNvSpPr>
              <p:nvPr/>
            </p:nvSpPr>
            <p:spPr bwMode="auto">
              <a:xfrm flipV="1">
                <a:off x="1872" y="2880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" name="Group 22"/>
            <p:cNvGrpSpPr>
              <a:grpSpLocks/>
            </p:cNvGrpSpPr>
            <p:nvPr/>
          </p:nvGrpSpPr>
          <p:grpSpPr bwMode="auto">
            <a:xfrm>
              <a:off x="1344" y="3312"/>
              <a:ext cx="432" cy="432"/>
              <a:chOff x="1776" y="2880"/>
              <a:chExt cx="432" cy="432"/>
            </a:xfrm>
          </p:grpSpPr>
          <p:sp>
            <p:nvSpPr>
              <p:cNvPr id="61" name="Oval 23"/>
              <p:cNvSpPr>
                <a:spLocks noChangeArrowheads="1"/>
              </p:cNvSpPr>
              <p:nvPr/>
            </p:nvSpPr>
            <p:spPr bwMode="auto">
              <a:xfrm>
                <a:off x="1776" y="3120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 sz="2400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62" name="Line 24"/>
              <p:cNvSpPr>
                <a:spLocks noChangeShapeType="1"/>
              </p:cNvSpPr>
              <p:nvPr/>
            </p:nvSpPr>
            <p:spPr bwMode="auto">
              <a:xfrm>
                <a:off x="1968" y="3216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" name="Line 25"/>
              <p:cNvSpPr>
                <a:spLocks noChangeShapeType="1"/>
              </p:cNvSpPr>
              <p:nvPr/>
            </p:nvSpPr>
            <p:spPr bwMode="auto">
              <a:xfrm flipV="1">
                <a:off x="1872" y="2880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3" name="Group 26"/>
            <p:cNvGrpSpPr>
              <a:grpSpLocks/>
            </p:cNvGrpSpPr>
            <p:nvPr/>
          </p:nvGrpSpPr>
          <p:grpSpPr bwMode="auto">
            <a:xfrm>
              <a:off x="912" y="3312"/>
              <a:ext cx="432" cy="432"/>
              <a:chOff x="1776" y="2880"/>
              <a:chExt cx="432" cy="432"/>
            </a:xfrm>
          </p:grpSpPr>
          <p:sp>
            <p:nvSpPr>
              <p:cNvPr id="58" name="Oval 27"/>
              <p:cNvSpPr>
                <a:spLocks noChangeArrowheads="1"/>
              </p:cNvSpPr>
              <p:nvPr/>
            </p:nvSpPr>
            <p:spPr bwMode="auto">
              <a:xfrm>
                <a:off x="1776" y="3120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 sz="2400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9" name="Line 28"/>
              <p:cNvSpPr>
                <a:spLocks noChangeShapeType="1"/>
              </p:cNvSpPr>
              <p:nvPr/>
            </p:nvSpPr>
            <p:spPr bwMode="auto">
              <a:xfrm>
                <a:off x="1968" y="3216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" name="Line 29"/>
              <p:cNvSpPr>
                <a:spLocks noChangeShapeType="1"/>
              </p:cNvSpPr>
              <p:nvPr/>
            </p:nvSpPr>
            <p:spPr bwMode="auto">
              <a:xfrm flipV="1">
                <a:off x="1872" y="2880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4" name="Group 30"/>
            <p:cNvGrpSpPr>
              <a:grpSpLocks/>
            </p:cNvGrpSpPr>
            <p:nvPr/>
          </p:nvGrpSpPr>
          <p:grpSpPr bwMode="auto">
            <a:xfrm>
              <a:off x="2208" y="3312"/>
              <a:ext cx="432" cy="432"/>
              <a:chOff x="1776" y="2880"/>
              <a:chExt cx="432" cy="432"/>
            </a:xfrm>
          </p:grpSpPr>
          <p:sp>
            <p:nvSpPr>
              <p:cNvPr id="55" name="Oval 31"/>
              <p:cNvSpPr>
                <a:spLocks noChangeArrowheads="1"/>
              </p:cNvSpPr>
              <p:nvPr/>
            </p:nvSpPr>
            <p:spPr bwMode="auto">
              <a:xfrm>
                <a:off x="1776" y="3120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 sz="2400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6" name="Line 32"/>
              <p:cNvSpPr>
                <a:spLocks noChangeShapeType="1"/>
              </p:cNvSpPr>
              <p:nvPr/>
            </p:nvSpPr>
            <p:spPr bwMode="auto">
              <a:xfrm>
                <a:off x="1968" y="3216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" name="Line 33"/>
              <p:cNvSpPr>
                <a:spLocks noChangeShapeType="1"/>
              </p:cNvSpPr>
              <p:nvPr/>
            </p:nvSpPr>
            <p:spPr bwMode="auto">
              <a:xfrm flipV="1">
                <a:off x="1872" y="2880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5" name="Group 34"/>
            <p:cNvGrpSpPr>
              <a:grpSpLocks/>
            </p:cNvGrpSpPr>
            <p:nvPr/>
          </p:nvGrpSpPr>
          <p:grpSpPr bwMode="auto">
            <a:xfrm>
              <a:off x="2208" y="2880"/>
              <a:ext cx="432" cy="432"/>
              <a:chOff x="1776" y="2880"/>
              <a:chExt cx="432" cy="432"/>
            </a:xfrm>
          </p:grpSpPr>
          <p:sp>
            <p:nvSpPr>
              <p:cNvPr id="52" name="Oval 35"/>
              <p:cNvSpPr>
                <a:spLocks noChangeArrowheads="1"/>
              </p:cNvSpPr>
              <p:nvPr/>
            </p:nvSpPr>
            <p:spPr bwMode="auto">
              <a:xfrm>
                <a:off x="1776" y="3120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 sz="2400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3" name="Line 36"/>
              <p:cNvSpPr>
                <a:spLocks noChangeShapeType="1"/>
              </p:cNvSpPr>
              <p:nvPr/>
            </p:nvSpPr>
            <p:spPr bwMode="auto">
              <a:xfrm>
                <a:off x="1968" y="3216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" name="Line 37"/>
              <p:cNvSpPr>
                <a:spLocks noChangeShapeType="1"/>
              </p:cNvSpPr>
              <p:nvPr/>
            </p:nvSpPr>
            <p:spPr bwMode="auto">
              <a:xfrm flipV="1">
                <a:off x="1872" y="2880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" name="Group 38"/>
            <p:cNvGrpSpPr>
              <a:grpSpLocks/>
            </p:cNvGrpSpPr>
            <p:nvPr/>
          </p:nvGrpSpPr>
          <p:grpSpPr bwMode="auto">
            <a:xfrm>
              <a:off x="480" y="2880"/>
              <a:ext cx="432" cy="432"/>
              <a:chOff x="1776" y="2880"/>
              <a:chExt cx="432" cy="432"/>
            </a:xfrm>
          </p:grpSpPr>
          <p:sp>
            <p:nvSpPr>
              <p:cNvPr id="49" name="Oval 39"/>
              <p:cNvSpPr>
                <a:spLocks noChangeArrowheads="1"/>
              </p:cNvSpPr>
              <p:nvPr/>
            </p:nvSpPr>
            <p:spPr bwMode="auto">
              <a:xfrm>
                <a:off x="1776" y="3120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 sz="2400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0" name="Line 40"/>
              <p:cNvSpPr>
                <a:spLocks noChangeShapeType="1"/>
              </p:cNvSpPr>
              <p:nvPr/>
            </p:nvSpPr>
            <p:spPr bwMode="auto">
              <a:xfrm>
                <a:off x="1968" y="3216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" name="Line 41"/>
              <p:cNvSpPr>
                <a:spLocks noChangeShapeType="1"/>
              </p:cNvSpPr>
              <p:nvPr/>
            </p:nvSpPr>
            <p:spPr bwMode="auto">
              <a:xfrm flipV="1">
                <a:off x="1872" y="2880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7" name="Group 42"/>
            <p:cNvGrpSpPr>
              <a:grpSpLocks/>
            </p:cNvGrpSpPr>
            <p:nvPr/>
          </p:nvGrpSpPr>
          <p:grpSpPr bwMode="auto">
            <a:xfrm>
              <a:off x="2208" y="2448"/>
              <a:ext cx="432" cy="432"/>
              <a:chOff x="1776" y="2880"/>
              <a:chExt cx="432" cy="432"/>
            </a:xfrm>
          </p:grpSpPr>
          <p:sp>
            <p:nvSpPr>
              <p:cNvPr id="46" name="Oval 43"/>
              <p:cNvSpPr>
                <a:spLocks noChangeArrowheads="1"/>
              </p:cNvSpPr>
              <p:nvPr/>
            </p:nvSpPr>
            <p:spPr bwMode="auto">
              <a:xfrm>
                <a:off x="1776" y="3120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 sz="2400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7" name="Line 44"/>
              <p:cNvSpPr>
                <a:spLocks noChangeShapeType="1"/>
              </p:cNvSpPr>
              <p:nvPr/>
            </p:nvSpPr>
            <p:spPr bwMode="auto">
              <a:xfrm>
                <a:off x="1968" y="3216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" name="Line 45"/>
              <p:cNvSpPr>
                <a:spLocks noChangeShapeType="1"/>
              </p:cNvSpPr>
              <p:nvPr/>
            </p:nvSpPr>
            <p:spPr bwMode="auto">
              <a:xfrm flipV="1">
                <a:off x="1872" y="2880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8" name="Group 46"/>
            <p:cNvGrpSpPr>
              <a:grpSpLocks/>
            </p:cNvGrpSpPr>
            <p:nvPr/>
          </p:nvGrpSpPr>
          <p:grpSpPr bwMode="auto">
            <a:xfrm>
              <a:off x="1776" y="2448"/>
              <a:ext cx="432" cy="432"/>
              <a:chOff x="1776" y="2880"/>
              <a:chExt cx="432" cy="432"/>
            </a:xfrm>
          </p:grpSpPr>
          <p:sp>
            <p:nvSpPr>
              <p:cNvPr id="43" name="Oval 47"/>
              <p:cNvSpPr>
                <a:spLocks noChangeArrowheads="1"/>
              </p:cNvSpPr>
              <p:nvPr/>
            </p:nvSpPr>
            <p:spPr bwMode="auto">
              <a:xfrm>
                <a:off x="1776" y="3120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 sz="2400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4" name="Line 48"/>
              <p:cNvSpPr>
                <a:spLocks noChangeShapeType="1"/>
              </p:cNvSpPr>
              <p:nvPr/>
            </p:nvSpPr>
            <p:spPr bwMode="auto">
              <a:xfrm>
                <a:off x="1968" y="3216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" name="Line 49"/>
              <p:cNvSpPr>
                <a:spLocks noChangeShapeType="1"/>
              </p:cNvSpPr>
              <p:nvPr/>
            </p:nvSpPr>
            <p:spPr bwMode="auto">
              <a:xfrm flipV="1">
                <a:off x="1872" y="2880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9" name="Group 50"/>
            <p:cNvGrpSpPr>
              <a:grpSpLocks/>
            </p:cNvGrpSpPr>
            <p:nvPr/>
          </p:nvGrpSpPr>
          <p:grpSpPr bwMode="auto">
            <a:xfrm>
              <a:off x="1344" y="2448"/>
              <a:ext cx="432" cy="432"/>
              <a:chOff x="1776" y="2880"/>
              <a:chExt cx="432" cy="432"/>
            </a:xfrm>
          </p:grpSpPr>
          <p:sp>
            <p:nvSpPr>
              <p:cNvPr id="40" name="Oval 51"/>
              <p:cNvSpPr>
                <a:spLocks noChangeArrowheads="1"/>
              </p:cNvSpPr>
              <p:nvPr/>
            </p:nvSpPr>
            <p:spPr bwMode="auto">
              <a:xfrm>
                <a:off x="1776" y="3120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 sz="2400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1" name="Line 52"/>
              <p:cNvSpPr>
                <a:spLocks noChangeShapeType="1"/>
              </p:cNvSpPr>
              <p:nvPr/>
            </p:nvSpPr>
            <p:spPr bwMode="auto">
              <a:xfrm>
                <a:off x="1968" y="3216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Line 53"/>
              <p:cNvSpPr>
                <a:spLocks noChangeShapeType="1"/>
              </p:cNvSpPr>
              <p:nvPr/>
            </p:nvSpPr>
            <p:spPr bwMode="auto">
              <a:xfrm flipV="1">
                <a:off x="1872" y="2880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" name="Group 54"/>
            <p:cNvGrpSpPr>
              <a:grpSpLocks/>
            </p:cNvGrpSpPr>
            <p:nvPr/>
          </p:nvGrpSpPr>
          <p:grpSpPr bwMode="auto">
            <a:xfrm>
              <a:off x="912" y="2448"/>
              <a:ext cx="432" cy="432"/>
              <a:chOff x="1776" y="2880"/>
              <a:chExt cx="432" cy="432"/>
            </a:xfrm>
          </p:grpSpPr>
          <p:sp>
            <p:nvSpPr>
              <p:cNvPr id="37" name="Oval 55"/>
              <p:cNvSpPr>
                <a:spLocks noChangeArrowheads="1"/>
              </p:cNvSpPr>
              <p:nvPr/>
            </p:nvSpPr>
            <p:spPr bwMode="auto">
              <a:xfrm>
                <a:off x="1776" y="3120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 sz="2400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8" name="Line 56"/>
              <p:cNvSpPr>
                <a:spLocks noChangeShapeType="1"/>
              </p:cNvSpPr>
              <p:nvPr/>
            </p:nvSpPr>
            <p:spPr bwMode="auto">
              <a:xfrm>
                <a:off x="1968" y="3216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" name="Line 57"/>
              <p:cNvSpPr>
                <a:spLocks noChangeShapeType="1"/>
              </p:cNvSpPr>
              <p:nvPr/>
            </p:nvSpPr>
            <p:spPr bwMode="auto">
              <a:xfrm flipV="1">
                <a:off x="1872" y="2880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" name="Group 58"/>
            <p:cNvGrpSpPr>
              <a:grpSpLocks/>
            </p:cNvGrpSpPr>
            <p:nvPr/>
          </p:nvGrpSpPr>
          <p:grpSpPr bwMode="auto">
            <a:xfrm>
              <a:off x="480" y="2448"/>
              <a:ext cx="432" cy="432"/>
              <a:chOff x="1776" y="2880"/>
              <a:chExt cx="432" cy="432"/>
            </a:xfrm>
          </p:grpSpPr>
          <p:sp>
            <p:nvSpPr>
              <p:cNvPr id="34" name="Oval 59"/>
              <p:cNvSpPr>
                <a:spLocks noChangeArrowheads="1"/>
              </p:cNvSpPr>
              <p:nvPr/>
            </p:nvSpPr>
            <p:spPr bwMode="auto">
              <a:xfrm>
                <a:off x="1776" y="3120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 sz="2400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5" name="Line 60"/>
              <p:cNvSpPr>
                <a:spLocks noChangeShapeType="1"/>
              </p:cNvSpPr>
              <p:nvPr/>
            </p:nvSpPr>
            <p:spPr bwMode="auto">
              <a:xfrm>
                <a:off x="1968" y="3216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Line 61"/>
              <p:cNvSpPr>
                <a:spLocks noChangeShapeType="1"/>
              </p:cNvSpPr>
              <p:nvPr/>
            </p:nvSpPr>
            <p:spPr bwMode="auto">
              <a:xfrm flipV="1">
                <a:off x="1872" y="2880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2" name="Group 62"/>
            <p:cNvGrpSpPr>
              <a:grpSpLocks/>
            </p:cNvGrpSpPr>
            <p:nvPr/>
          </p:nvGrpSpPr>
          <p:grpSpPr bwMode="auto">
            <a:xfrm>
              <a:off x="480" y="3312"/>
              <a:ext cx="432" cy="432"/>
              <a:chOff x="1776" y="2880"/>
              <a:chExt cx="432" cy="432"/>
            </a:xfrm>
          </p:grpSpPr>
          <p:sp>
            <p:nvSpPr>
              <p:cNvPr id="31" name="Oval 63"/>
              <p:cNvSpPr>
                <a:spLocks noChangeArrowheads="1"/>
              </p:cNvSpPr>
              <p:nvPr/>
            </p:nvSpPr>
            <p:spPr bwMode="auto">
              <a:xfrm>
                <a:off x="1776" y="3120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 sz="2400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2" name="Line 64"/>
              <p:cNvSpPr>
                <a:spLocks noChangeShapeType="1"/>
              </p:cNvSpPr>
              <p:nvPr/>
            </p:nvSpPr>
            <p:spPr bwMode="auto">
              <a:xfrm>
                <a:off x="1968" y="3216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Line 65"/>
              <p:cNvSpPr>
                <a:spLocks noChangeShapeType="1"/>
              </p:cNvSpPr>
              <p:nvPr/>
            </p:nvSpPr>
            <p:spPr bwMode="auto">
              <a:xfrm flipV="1">
                <a:off x="1872" y="2880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3" name="Line 66"/>
            <p:cNvSpPr>
              <a:spLocks noChangeShapeType="1"/>
            </p:cNvSpPr>
            <p:nvPr/>
          </p:nvSpPr>
          <p:spPr bwMode="auto">
            <a:xfrm>
              <a:off x="2304" y="374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67"/>
            <p:cNvSpPr>
              <a:spLocks noChangeShapeType="1"/>
            </p:cNvSpPr>
            <p:nvPr/>
          </p:nvSpPr>
          <p:spPr bwMode="auto">
            <a:xfrm>
              <a:off x="1872" y="374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Line 68"/>
            <p:cNvSpPr>
              <a:spLocks noChangeShapeType="1"/>
            </p:cNvSpPr>
            <p:nvPr/>
          </p:nvSpPr>
          <p:spPr bwMode="auto">
            <a:xfrm>
              <a:off x="1440" y="374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Line 69"/>
            <p:cNvSpPr>
              <a:spLocks noChangeShapeType="1"/>
            </p:cNvSpPr>
            <p:nvPr/>
          </p:nvSpPr>
          <p:spPr bwMode="auto">
            <a:xfrm>
              <a:off x="1008" y="374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Line 70"/>
            <p:cNvSpPr>
              <a:spLocks noChangeShapeType="1"/>
            </p:cNvSpPr>
            <p:nvPr/>
          </p:nvSpPr>
          <p:spPr bwMode="auto">
            <a:xfrm>
              <a:off x="576" y="374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Line 71"/>
            <p:cNvSpPr>
              <a:spLocks noChangeShapeType="1"/>
            </p:cNvSpPr>
            <p:nvPr/>
          </p:nvSpPr>
          <p:spPr bwMode="auto">
            <a:xfrm flipH="1">
              <a:off x="288" y="3648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Line 72"/>
            <p:cNvSpPr>
              <a:spLocks noChangeShapeType="1"/>
            </p:cNvSpPr>
            <p:nvPr/>
          </p:nvSpPr>
          <p:spPr bwMode="auto">
            <a:xfrm flipH="1">
              <a:off x="288" y="3216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Line 73"/>
            <p:cNvSpPr>
              <a:spLocks noChangeShapeType="1"/>
            </p:cNvSpPr>
            <p:nvPr/>
          </p:nvSpPr>
          <p:spPr bwMode="auto">
            <a:xfrm flipH="1">
              <a:off x="288" y="2784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5170976" y="5386315"/>
            <a:ext cx="1143000" cy="1128713"/>
            <a:chOff x="3657600" y="2971579"/>
            <a:chExt cx="2133600" cy="1828800"/>
          </a:xfrm>
        </p:grpSpPr>
        <p:sp>
          <p:nvSpPr>
            <p:cNvPr id="77" name="Rectangle 4"/>
            <p:cNvSpPr>
              <a:spLocks noChangeArrowheads="1"/>
            </p:cNvSpPr>
            <p:nvPr/>
          </p:nvSpPr>
          <p:spPr bwMode="auto">
            <a:xfrm>
              <a:off x="3657600" y="2971579"/>
              <a:ext cx="2133600" cy="1828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8" name="AutoShape 5"/>
            <p:cNvSpPr>
              <a:spLocks noChangeArrowheads="1"/>
            </p:cNvSpPr>
            <p:nvPr/>
          </p:nvSpPr>
          <p:spPr bwMode="auto">
            <a:xfrm>
              <a:off x="4572000" y="3200179"/>
              <a:ext cx="228600" cy="228600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" name="AutoShape 6"/>
            <p:cNvSpPr>
              <a:spLocks noChangeArrowheads="1"/>
            </p:cNvSpPr>
            <p:nvPr/>
          </p:nvSpPr>
          <p:spPr bwMode="auto">
            <a:xfrm>
              <a:off x="3962400" y="3809779"/>
              <a:ext cx="228600" cy="228600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0" name="AutoShape 7"/>
            <p:cNvSpPr>
              <a:spLocks noChangeArrowheads="1"/>
            </p:cNvSpPr>
            <p:nvPr/>
          </p:nvSpPr>
          <p:spPr bwMode="auto">
            <a:xfrm>
              <a:off x="5257800" y="3809779"/>
              <a:ext cx="228600" cy="228600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" name="AutoShape 8"/>
            <p:cNvSpPr>
              <a:spLocks noChangeArrowheads="1"/>
            </p:cNvSpPr>
            <p:nvPr/>
          </p:nvSpPr>
          <p:spPr bwMode="auto">
            <a:xfrm>
              <a:off x="4572000" y="4419379"/>
              <a:ext cx="228600" cy="228600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" name="AutoShape 9"/>
            <p:cNvSpPr>
              <a:spLocks noChangeArrowheads="1"/>
            </p:cNvSpPr>
            <p:nvPr/>
          </p:nvSpPr>
          <p:spPr bwMode="auto">
            <a:xfrm>
              <a:off x="4572000" y="3809779"/>
              <a:ext cx="228600" cy="228600"/>
            </a:xfrm>
            <a:prstGeom prst="flowChartConnector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215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>
                <a:ea typeface="宋体" charset="-122"/>
              </a:rPr>
              <a:t>Markov </a:t>
            </a:r>
            <a:r>
              <a:rPr lang="en-US" altLang="zh-CN">
                <a:ea typeface="宋体" charset="-122"/>
              </a:rPr>
              <a:t>Random</a:t>
            </a:r>
            <a:r>
              <a:rPr lang="en-US" altLang="zh-CN" sz="4000">
                <a:ea typeface="宋体" charset="-122"/>
              </a:rPr>
              <a:t> fields</a:t>
            </a:r>
            <a:br>
              <a:rPr lang="en-US" altLang="zh-CN" sz="4000">
                <a:ea typeface="宋体" charset="-122"/>
              </a:rPr>
            </a:br>
            <a:endParaRPr lang="en-US" altLang="zh-CN" sz="4000">
              <a:ea typeface="宋体" charset="-122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153400" cy="4525963"/>
          </a:xfrm>
        </p:spPr>
        <p:txBody>
          <a:bodyPr/>
          <a:lstStyle/>
          <a:p>
            <a:r>
              <a:rPr lang="en-US" altLang="zh-CN" sz="2400">
                <a:ea typeface="宋体" charset="-122"/>
                <a:cs typeface="Arial" charset="0"/>
              </a:rPr>
              <a:t>p(x) can also be factorize over </a:t>
            </a:r>
            <a:r>
              <a:rPr lang="en-US" altLang="zh-CN" sz="2400" smtClean="0">
                <a:solidFill>
                  <a:srgbClr val="FF0000"/>
                </a:solidFill>
                <a:ea typeface="宋体" charset="-122"/>
                <a:cs typeface="Arial" charset="0"/>
              </a:rPr>
              <a:t>maximal cliques </a:t>
            </a:r>
            <a:r>
              <a:rPr lang="en-US" altLang="zh-CN" sz="2400">
                <a:ea typeface="宋体" charset="-122"/>
                <a:cs typeface="Arial" charset="0"/>
              </a:rPr>
              <a:t>due to its</a:t>
            </a:r>
            <a:r>
              <a:rPr lang="en-US" altLang="zh-CN" sz="2000">
                <a:ea typeface="宋体" charset="-122"/>
                <a:cs typeface="Arial" charset="0"/>
              </a:rPr>
              <a:t> </a:t>
            </a:r>
            <a:r>
              <a:rPr lang="en-US" altLang="zh-CN" sz="2400">
                <a:ea typeface="宋体" charset="-122"/>
                <a:cs typeface="Arial" charset="0"/>
              </a:rPr>
              <a:t>Markov properties</a:t>
            </a:r>
            <a:r>
              <a:rPr lang="en-US" altLang="zh-CN" sz="2000">
                <a:ea typeface="宋体" charset="-122"/>
                <a:cs typeface="Arial" charset="0"/>
              </a:rPr>
              <a:t>.</a:t>
            </a:r>
            <a:r>
              <a:rPr lang="en-US" altLang="zh-CN" sz="2400">
                <a:ea typeface="宋体" charset="-122"/>
                <a:cs typeface="Arial" charset="0"/>
              </a:rPr>
              <a:t> i.e.</a:t>
            </a:r>
            <a:r>
              <a:rPr lang="en-US" altLang="zh-CN" sz="2000">
                <a:ea typeface="宋体" charset="-122"/>
                <a:cs typeface="Arial" charset="0"/>
              </a:rPr>
              <a:t/>
            </a:r>
            <a:br>
              <a:rPr lang="en-US" altLang="zh-CN" sz="2000">
                <a:ea typeface="宋体" charset="-122"/>
                <a:cs typeface="Arial" charset="0"/>
              </a:rPr>
            </a:br>
            <a:r>
              <a:rPr lang="en-US" altLang="zh-CN" sz="2000">
                <a:ea typeface="宋体" charset="-122"/>
                <a:cs typeface="Arial" charset="0"/>
              </a:rPr>
              <a:t/>
            </a:r>
            <a:br>
              <a:rPr lang="en-US" altLang="zh-CN" sz="2000">
                <a:ea typeface="宋体" charset="-122"/>
                <a:cs typeface="Arial" charset="0"/>
              </a:rPr>
            </a:br>
            <a:r>
              <a:rPr lang="en-US" altLang="zh-CN" sz="2000">
                <a:ea typeface="宋体" charset="-122"/>
                <a:cs typeface="Arial" charset="0"/>
              </a:rPr>
              <a:t/>
            </a:r>
            <a:br>
              <a:rPr lang="en-US" altLang="zh-CN" sz="2000">
                <a:ea typeface="宋体" charset="-122"/>
                <a:cs typeface="Arial" charset="0"/>
              </a:rPr>
            </a:br>
            <a:r>
              <a:rPr lang="en-US" altLang="zh-CN" sz="2000">
                <a:ea typeface="宋体" charset="-122"/>
                <a:cs typeface="Arial" charset="0"/>
              </a:rPr>
              <a:t/>
            </a:r>
            <a:br>
              <a:rPr lang="en-US" altLang="zh-CN" sz="2000">
                <a:ea typeface="宋体" charset="-122"/>
                <a:cs typeface="Arial" charset="0"/>
              </a:rPr>
            </a:br>
            <a:r>
              <a:rPr lang="el-GR" sz="2400" smtClean="0">
                <a:cs typeface="Arial" charset="0"/>
              </a:rPr>
              <a:t>Ψ</a:t>
            </a:r>
            <a:r>
              <a:rPr lang="en-US" altLang="zh-CN" sz="2400" b="1" baseline="-25000">
                <a:ea typeface="宋体" charset="-122"/>
                <a:cs typeface="Arial" charset="0"/>
              </a:rPr>
              <a:t>C</a:t>
            </a:r>
            <a:r>
              <a:rPr lang="en-US" altLang="zh-CN" sz="2400" baseline="-25000">
                <a:ea typeface="宋体" charset="-122"/>
                <a:cs typeface="Arial" charset="0"/>
              </a:rPr>
              <a:t> </a:t>
            </a:r>
            <a:r>
              <a:rPr lang="en-US" altLang="zh-CN" sz="2400">
                <a:ea typeface="宋体" charset="-122"/>
                <a:cs typeface="Arial" charset="0"/>
              </a:rPr>
              <a:t>is a </a:t>
            </a:r>
            <a:r>
              <a:rPr lang="en-US" altLang="zh-CN" sz="2400" smtClean="0">
                <a:ea typeface="宋体" charset="-122"/>
                <a:cs typeface="Arial" charset="0"/>
              </a:rPr>
              <a:t>function </a:t>
            </a:r>
            <a:r>
              <a:rPr lang="en-US" altLang="zh-CN" sz="2400">
                <a:ea typeface="宋体" charset="-122"/>
                <a:cs typeface="Arial" charset="0"/>
              </a:rPr>
              <a:t>of  of X determined by </a:t>
            </a:r>
            <a:r>
              <a:rPr lang="en-US" altLang="zh-CN" sz="2400" smtClean="0">
                <a:ea typeface="宋体" charset="-122"/>
                <a:cs typeface="Arial" charset="0"/>
              </a:rPr>
              <a:t>maximal clique </a:t>
            </a:r>
            <a:r>
              <a:rPr lang="en-US" altLang="zh-CN" sz="2400" b="1">
                <a:ea typeface="宋体" charset="-122"/>
                <a:cs typeface="Arial" charset="0"/>
              </a:rPr>
              <a:t>C</a:t>
            </a:r>
            <a:r>
              <a:rPr lang="en-US" altLang="zh-CN" sz="2400">
                <a:ea typeface="宋体" charset="-122"/>
                <a:cs typeface="Arial" charset="0"/>
              </a:rPr>
              <a:t>.</a:t>
            </a:r>
          </a:p>
          <a:p>
            <a:endParaRPr lang="en-US" altLang="zh-CN" sz="2000">
              <a:ea typeface="宋体" charset="-122"/>
              <a:cs typeface="Arial" charset="0"/>
            </a:endParaRPr>
          </a:p>
        </p:txBody>
      </p:sp>
      <p:graphicFrame>
        <p:nvGraphicFramePr>
          <p:cNvPr id="15366" name="Object 6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3575072305"/>
              </p:ext>
            </p:extLst>
          </p:nvPr>
        </p:nvGraphicFramePr>
        <p:xfrm>
          <a:off x="4414877" y="2060848"/>
          <a:ext cx="3733800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6" name="Equation" r:id="rId3" imgW="1054080" imgH="342720" progId="Equation.3">
                  <p:embed/>
                </p:oleObj>
              </mc:Choice>
              <mc:Fallback>
                <p:oleObj name="Equation" r:id="rId3" imgW="1054080" imgH="342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4877" y="2060848"/>
                        <a:ext cx="3733800" cy="1214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4"/>
          <p:cNvGrpSpPr>
            <a:grpSpLocks/>
          </p:cNvGrpSpPr>
          <p:nvPr/>
        </p:nvGrpSpPr>
        <p:grpSpPr bwMode="auto">
          <a:xfrm>
            <a:off x="1023977" y="3789040"/>
            <a:ext cx="7467600" cy="3001963"/>
            <a:chOff x="576" y="1776"/>
            <a:chExt cx="4704" cy="1891"/>
          </a:xfrm>
        </p:grpSpPr>
        <p:pic>
          <p:nvPicPr>
            <p:cNvPr id="20" name="Picture 5" descr="MRF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" y="2016"/>
              <a:ext cx="2349" cy="1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21" name="Object 6"/>
            <p:cNvGraphicFramePr>
              <a:graphicFrameLocks noChangeAspect="1"/>
            </p:cNvGraphicFramePr>
            <p:nvPr/>
          </p:nvGraphicFramePr>
          <p:xfrm>
            <a:off x="576" y="2640"/>
            <a:ext cx="564" cy="2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87" name="Equation" r:id="rId6" imgW="444240" imgH="190440" progId="Equation.DSMT4">
                    <p:embed/>
                  </p:oleObj>
                </mc:Choice>
                <mc:Fallback>
                  <p:oleObj name="Equation" r:id="rId6" imgW="444240" imgH="1904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" y="2640"/>
                          <a:ext cx="564" cy="2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Object 7"/>
            <p:cNvGraphicFramePr>
              <a:graphicFrameLocks noChangeAspect="1"/>
            </p:cNvGraphicFramePr>
            <p:nvPr/>
          </p:nvGraphicFramePr>
          <p:xfrm>
            <a:off x="1152" y="3408"/>
            <a:ext cx="616" cy="2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88" name="Equation" r:id="rId8" imgW="482400" imgH="203040" progId="Equation.DSMT4">
                    <p:embed/>
                  </p:oleObj>
                </mc:Choice>
                <mc:Fallback>
                  <p:oleObj name="Equation" r:id="rId8" imgW="482400" imgH="203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3408"/>
                          <a:ext cx="616" cy="2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Line 8"/>
            <p:cNvSpPr>
              <a:spLocks noChangeShapeType="1"/>
            </p:cNvSpPr>
            <p:nvPr/>
          </p:nvSpPr>
          <p:spPr bwMode="auto">
            <a:xfrm flipV="1">
              <a:off x="1488" y="3168"/>
              <a:ext cx="28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9"/>
            <p:cNvSpPr>
              <a:spLocks noChangeShapeType="1"/>
            </p:cNvSpPr>
            <p:nvPr/>
          </p:nvSpPr>
          <p:spPr bwMode="auto">
            <a:xfrm>
              <a:off x="1152" y="2784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25" name="Picture 10" descr="5gt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2736"/>
              <a:ext cx="921" cy="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11" descr="54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1776"/>
              <a:ext cx="921" cy="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Rectangle 12"/>
            <p:cNvSpPr>
              <a:spLocks noChangeArrowheads="1"/>
            </p:cNvSpPr>
            <p:nvPr/>
          </p:nvSpPr>
          <p:spPr bwMode="auto">
            <a:xfrm>
              <a:off x="2592" y="1776"/>
              <a:ext cx="240" cy="240"/>
            </a:xfrm>
            <a:prstGeom prst="rect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28" name="Text Box 13"/>
            <p:cNvSpPr txBox="1">
              <a:spLocks noChangeArrowheads="1"/>
            </p:cNvSpPr>
            <p:nvPr/>
          </p:nvSpPr>
          <p:spPr bwMode="auto">
            <a:xfrm>
              <a:off x="2688" y="2448"/>
              <a:ext cx="240" cy="2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2400">
                  <a:ea typeface="宋体" charset="-122"/>
                </a:rPr>
                <a:t>1</a:t>
              </a:r>
            </a:p>
          </p:txBody>
        </p:sp>
        <p:sp>
          <p:nvSpPr>
            <p:cNvPr id="29" name="Text Box 14"/>
            <p:cNvSpPr txBox="1">
              <a:spLocks noChangeArrowheads="1"/>
            </p:cNvSpPr>
            <p:nvPr/>
          </p:nvSpPr>
          <p:spPr bwMode="auto">
            <a:xfrm>
              <a:off x="4464" y="2112"/>
              <a:ext cx="72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>
                  <a:ea typeface="宋体" charset="-122"/>
                </a:rPr>
                <a:t>real image</a:t>
              </a:r>
            </a:p>
          </p:txBody>
        </p:sp>
        <p:sp>
          <p:nvSpPr>
            <p:cNvPr id="30" name="Text Box 15"/>
            <p:cNvSpPr txBox="1">
              <a:spLocks noChangeArrowheads="1"/>
            </p:cNvSpPr>
            <p:nvPr/>
          </p:nvSpPr>
          <p:spPr bwMode="auto">
            <a:xfrm>
              <a:off x="4464" y="3072"/>
              <a:ext cx="81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>
                  <a:ea typeface="宋体" charset="-122"/>
                </a:rPr>
                <a:t>label image</a:t>
              </a:r>
            </a:p>
          </p:txBody>
        </p:sp>
        <p:sp>
          <p:nvSpPr>
            <p:cNvPr id="31" name="Line 16"/>
            <p:cNvSpPr>
              <a:spLocks noChangeShapeType="1"/>
            </p:cNvSpPr>
            <p:nvPr/>
          </p:nvSpPr>
          <p:spPr bwMode="auto">
            <a:xfrm flipH="1" flipV="1">
              <a:off x="2928" y="2592"/>
              <a:ext cx="912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Line 17"/>
            <p:cNvSpPr>
              <a:spLocks noChangeShapeType="1"/>
            </p:cNvSpPr>
            <p:nvPr/>
          </p:nvSpPr>
          <p:spPr bwMode="auto">
            <a:xfrm flipH="1" flipV="1">
              <a:off x="2832" y="1920"/>
              <a:ext cx="1008" cy="28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820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Markov Random Fields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001000" cy="5257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>
                <a:ea typeface="宋体" charset="-122"/>
              </a:rPr>
              <a:t>MRFs are equivalent to </a:t>
            </a:r>
            <a:r>
              <a:rPr lang="en-US" altLang="zh-CN" sz="2400" b="1">
                <a:ea typeface="宋体" charset="-122"/>
              </a:rPr>
              <a:t>Gibbs Fields</a:t>
            </a:r>
            <a:r>
              <a:rPr lang="en-US" altLang="zh-CN" sz="2400">
                <a:ea typeface="宋体" charset="-122"/>
              </a:rPr>
              <a:t> and p</a:t>
            </a:r>
            <a:r>
              <a:rPr lang="en-US" altLang="zh-CN" sz="2400">
                <a:ea typeface="宋体" charset="-122"/>
                <a:cs typeface="Arial" charset="0"/>
              </a:rPr>
              <a:t>(x) has the following form:</a:t>
            </a:r>
            <a:br>
              <a:rPr lang="en-US" altLang="zh-CN" sz="2400">
                <a:ea typeface="宋体" charset="-122"/>
                <a:cs typeface="Arial" charset="0"/>
              </a:rPr>
            </a:br>
            <a:r>
              <a:rPr lang="en-US" altLang="zh-CN" sz="1800">
                <a:ea typeface="宋体" charset="-122"/>
                <a:cs typeface="Arial" charset="0"/>
              </a:rPr>
              <a:t/>
            </a:r>
            <a:br>
              <a:rPr lang="en-US" altLang="zh-CN" sz="1800">
                <a:ea typeface="宋体" charset="-122"/>
                <a:cs typeface="Arial" charset="0"/>
              </a:rPr>
            </a:br>
            <a:r>
              <a:rPr lang="en-US" altLang="zh-CN" sz="1800">
                <a:ea typeface="宋体" charset="-122"/>
                <a:cs typeface="Arial" charset="0"/>
              </a:rPr>
              <a:t/>
            </a:r>
            <a:br>
              <a:rPr lang="en-US" altLang="zh-CN" sz="1800">
                <a:ea typeface="宋体" charset="-122"/>
                <a:cs typeface="Arial" charset="0"/>
              </a:rPr>
            </a:br>
            <a:r>
              <a:rPr lang="en-US" altLang="zh-CN" sz="1800">
                <a:ea typeface="宋体" charset="-122"/>
                <a:cs typeface="Arial" charset="0"/>
              </a:rPr>
              <a:t/>
            </a:r>
            <a:br>
              <a:rPr lang="en-US" altLang="zh-CN" sz="1800">
                <a:ea typeface="宋体" charset="-122"/>
                <a:cs typeface="Arial" charset="0"/>
              </a:rPr>
            </a:br>
            <a:r>
              <a:rPr lang="en-US" altLang="zh-CN" sz="1800">
                <a:ea typeface="宋体" charset="-122"/>
                <a:cs typeface="Arial" charset="0"/>
              </a:rPr>
              <a:t/>
            </a:r>
            <a:br>
              <a:rPr lang="en-US" altLang="zh-CN" sz="1800">
                <a:ea typeface="宋体" charset="-122"/>
                <a:cs typeface="Arial" charset="0"/>
              </a:rPr>
            </a:br>
            <a:r>
              <a:rPr lang="en-US" altLang="zh-CN" sz="1800">
                <a:ea typeface="宋体" charset="-122"/>
                <a:cs typeface="Arial" charset="0"/>
              </a:rPr>
              <a:t/>
            </a:r>
            <a:br>
              <a:rPr lang="en-US" altLang="zh-CN" sz="1800">
                <a:ea typeface="宋体" charset="-122"/>
                <a:cs typeface="Arial" charset="0"/>
              </a:rPr>
            </a:br>
            <a:r>
              <a:rPr lang="en-US" altLang="zh-CN" sz="1800">
                <a:ea typeface="宋体" charset="-122"/>
                <a:cs typeface="Arial" charset="0"/>
              </a:rPr>
              <a:t/>
            </a:r>
            <a:br>
              <a:rPr lang="en-US" altLang="zh-CN" sz="1800">
                <a:ea typeface="宋体" charset="-122"/>
                <a:cs typeface="Arial" charset="0"/>
              </a:rPr>
            </a:br>
            <a:r>
              <a:rPr lang="en-US" altLang="zh-CN" sz="1800">
                <a:ea typeface="宋体" charset="-122"/>
                <a:cs typeface="Arial" charset="0"/>
              </a:rPr>
              <a:t/>
            </a:r>
            <a:br>
              <a:rPr lang="en-US" altLang="zh-CN" sz="1800">
                <a:ea typeface="宋体" charset="-122"/>
                <a:cs typeface="Arial" charset="0"/>
              </a:rPr>
            </a:br>
            <a:endParaRPr lang="en-US" altLang="zh-CN" sz="1800">
              <a:ea typeface="宋体" charset="-122"/>
              <a:cs typeface="Arial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400" b="1">
                <a:ea typeface="宋体" charset="-122"/>
                <a:cs typeface="Arial" charset="0"/>
              </a:rPr>
              <a:t>H(x)</a:t>
            </a:r>
            <a:r>
              <a:rPr lang="en-US" altLang="zh-CN" sz="2400">
                <a:ea typeface="宋体" charset="-122"/>
                <a:cs typeface="Arial" charset="0"/>
              </a:rPr>
              <a:t> is called energy function.</a:t>
            </a:r>
          </a:p>
          <a:p>
            <a:pPr>
              <a:lnSpc>
                <a:spcPct val="90000"/>
              </a:lnSpc>
            </a:pPr>
            <a:r>
              <a:rPr lang="en-US" altLang="zh-CN" sz="2400">
                <a:ea typeface="宋体" charset="-122"/>
                <a:cs typeface="Arial" charset="0"/>
              </a:rPr>
              <a:t>The summation in the </a:t>
            </a:r>
            <a:r>
              <a:rPr lang="en-US" altLang="zh-CN" sz="2400">
                <a:solidFill>
                  <a:srgbClr val="000000"/>
                </a:solidFill>
                <a:ea typeface="宋体" charset="-122"/>
                <a:cs typeface="Arial" charset="0"/>
              </a:rPr>
              <a:t>denominator</a:t>
            </a:r>
            <a:r>
              <a:rPr lang="en-US" altLang="zh-CN" sz="2400">
                <a:ea typeface="宋体" charset="-122"/>
                <a:cs typeface="Arial" charset="0"/>
              </a:rPr>
              <a:t> is over all possible configurations on </a:t>
            </a:r>
            <a:r>
              <a:rPr lang="en-US" altLang="zh-CN" sz="2400" b="1">
                <a:ea typeface="宋体" charset="-122"/>
                <a:cs typeface="Arial" charset="0"/>
              </a:rPr>
              <a:t>S</a:t>
            </a:r>
            <a:r>
              <a:rPr lang="en-US" altLang="zh-CN" sz="2400">
                <a:ea typeface="宋体" charset="-122"/>
                <a:cs typeface="Arial" charset="0"/>
              </a:rPr>
              <a:t>. In our case are over all possible images.  For 256 grey values and 640x480 grid, it will have 256</a:t>
            </a:r>
            <a:r>
              <a:rPr lang="en-US" altLang="zh-CN" sz="2400" baseline="30000">
                <a:ea typeface="宋体" charset="-122"/>
                <a:cs typeface="Arial" charset="0"/>
              </a:rPr>
              <a:t>640x480 </a:t>
            </a:r>
            <a:r>
              <a:rPr lang="en-US" altLang="zh-CN" sz="2400">
                <a:ea typeface="宋体" charset="-122"/>
                <a:cs typeface="Arial" charset="0"/>
              </a:rPr>
              <a:t>terms. Z is impractical to evaluate.</a:t>
            </a:r>
          </a:p>
          <a:p>
            <a:pPr>
              <a:lnSpc>
                <a:spcPct val="90000"/>
              </a:lnSpc>
            </a:pPr>
            <a:r>
              <a:rPr lang="en-US" altLang="zh-CN" sz="2400">
                <a:ea typeface="宋体" charset="-122"/>
                <a:cs typeface="Arial" charset="0"/>
              </a:rPr>
              <a:t> so </a:t>
            </a:r>
            <a:r>
              <a:rPr lang="en-US" altLang="zh-CN" sz="2400" b="1">
                <a:ea typeface="宋体" charset="-122"/>
                <a:cs typeface="Arial" charset="0"/>
              </a:rPr>
              <a:t>p(x) is only known up to a constant</a:t>
            </a:r>
            <a:r>
              <a:rPr lang="en-US" altLang="zh-CN" sz="2400">
                <a:ea typeface="宋体" charset="-122"/>
                <a:cs typeface="Arial" charset="0"/>
              </a:rPr>
              <a:t>. </a:t>
            </a:r>
          </a:p>
        </p:txBody>
      </p:sp>
      <p:graphicFrame>
        <p:nvGraphicFramePr>
          <p:cNvPr id="13316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1027113" y="2514600"/>
          <a:ext cx="7013575" cy="154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7" name="Equation" r:id="rId3" imgW="2539800" imgH="558720" progId="Equation.3">
                  <p:embed/>
                </p:oleObj>
              </mc:Choice>
              <mc:Fallback>
                <p:oleObj name="Equation" r:id="rId3" imgW="2539800" imgH="558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7113" y="2514600"/>
                        <a:ext cx="7013575" cy="154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731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Markov Random Fields</a:t>
            </a:r>
            <a:endParaRPr lang="zh-CN" altLang="en-US"/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833477" y="1225253"/>
            <a:ext cx="7467600" cy="3001963"/>
            <a:chOff x="576" y="1776"/>
            <a:chExt cx="4704" cy="1891"/>
          </a:xfrm>
        </p:grpSpPr>
        <p:pic>
          <p:nvPicPr>
            <p:cNvPr id="5" name="Picture 5" descr="MR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" y="2016"/>
              <a:ext cx="2349" cy="1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6" name="Object 6"/>
            <p:cNvGraphicFramePr>
              <a:graphicFrameLocks noChangeAspect="1"/>
            </p:cNvGraphicFramePr>
            <p:nvPr/>
          </p:nvGraphicFramePr>
          <p:xfrm>
            <a:off x="576" y="2640"/>
            <a:ext cx="564" cy="2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19" name="Equation" r:id="rId4" imgW="444240" imgH="190440" progId="Equation.DSMT4">
                    <p:embed/>
                  </p:oleObj>
                </mc:Choice>
                <mc:Fallback>
                  <p:oleObj name="Equation" r:id="rId4" imgW="444240" imgH="1904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" y="2640"/>
                          <a:ext cx="564" cy="2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7"/>
            <p:cNvGraphicFramePr>
              <a:graphicFrameLocks noChangeAspect="1"/>
            </p:cNvGraphicFramePr>
            <p:nvPr/>
          </p:nvGraphicFramePr>
          <p:xfrm>
            <a:off x="1152" y="3408"/>
            <a:ext cx="616" cy="2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20" name="Equation" r:id="rId6" imgW="482400" imgH="203040" progId="Equation.DSMT4">
                    <p:embed/>
                  </p:oleObj>
                </mc:Choice>
                <mc:Fallback>
                  <p:oleObj name="Equation" r:id="rId6" imgW="482400" imgH="203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3408"/>
                          <a:ext cx="616" cy="2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Line 8"/>
            <p:cNvSpPr>
              <a:spLocks noChangeShapeType="1"/>
            </p:cNvSpPr>
            <p:nvPr/>
          </p:nvSpPr>
          <p:spPr bwMode="auto">
            <a:xfrm flipV="1">
              <a:off x="1488" y="3168"/>
              <a:ext cx="28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>
              <a:off x="1152" y="2784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0" name="Picture 10" descr="5gt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2736"/>
              <a:ext cx="921" cy="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 descr="54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1776"/>
              <a:ext cx="921" cy="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2592" y="1776"/>
              <a:ext cx="240" cy="240"/>
            </a:xfrm>
            <a:prstGeom prst="rect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3" name="Text Box 13"/>
            <p:cNvSpPr txBox="1">
              <a:spLocks noChangeArrowheads="1"/>
            </p:cNvSpPr>
            <p:nvPr/>
          </p:nvSpPr>
          <p:spPr bwMode="auto">
            <a:xfrm>
              <a:off x="2688" y="2448"/>
              <a:ext cx="240" cy="2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2400">
                  <a:ea typeface="宋体" charset="-122"/>
                </a:rPr>
                <a:t>1</a:t>
              </a:r>
            </a:p>
          </p:txBody>
        </p:sp>
        <p:sp>
          <p:nvSpPr>
            <p:cNvPr id="14" name="Text Box 14"/>
            <p:cNvSpPr txBox="1">
              <a:spLocks noChangeArrowheads="1"/>
            </p:cNvSpPr>
            <p:nvPr/>
          </p:nvSpPr>
          <p:spPr bwMode="auto">
            <a:xfrm>
              <a:off x="4464" y="2112"/>
              <a:ext cx="72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>
                  <a:ea typeface="宋体" charset="-122"/>
                </a:rPr>
                <a:t>real image</a:t>
              </a:r>
            </a:p>
          </p:txBody>
        </p:sp>
        <p:sp>
          <p:nvSpPr>
            <p:cNvPr id="15" name="Text Box 15"/>
            <p:cNvSpPr txBox="1">
              <a:spLocks noChangeArrowheads="1"/>
            </p:cNvSpPr>
            <p:nvPr/>
          </p:nvSpPr>
          <p:spPr bwMode="auto">
            <a:xfrm>
              <a:off x="4464" y="3072"/>
              <a:ext cx="81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>
                  <a:ea typeface="宋体" charset="-122"/>
                </a:rPr>
                <a:t>label image</a:t>
              </a:r>
            </a:p>
          </p:txBody>
        </p:sp>
        <p:sp>
          <p:nvSpPr>
            <p:cNvPr id="16" name="Line 16"/>
            <p:cNvSpPr>
              <a:spLocks noChangeShapeType="1"/>
            </p:cNvSpPr>
            <p:nvPr/>
          </p:nvSpPr>
          <p:spPr bwMode="auto">
            <a:xfrm flipH="1" flipV="1">
              <a:off x="2928" y="2592"/>
              <a:ext cx="912" cy="57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17"/>
            <p:cNvSpPr>
              <a:spLocks noChangeShapeType="1"/>
            </p:cNvSpPr>
            <p:nvPr/>
          </p:nvSpPr>
          <p:spPr bwMode="auto">
            <a:xfrm flipH="1" flipV="1">
              <a:off x="2832" y="1920"/>
              <a:ext cx="1008" cy="28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375137"/>
              </p:ext>
            </p:extLst>
          </p:nvPr>
        </p:nvGraphicFramePr>
        <p:xfrm>
          <a:off x="1316077" y="4113689"/>
          <a:ext cx="6121400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1" name="Equation" r:id="rId10" imgW="3441600" imgH="482400" progId="Equation.DSMT4">
                  <p:embed/>
                </p:oleObj>
              </mc:Choice>
              <mc:Fallback>
                <p:oleObj name="Equation" r:id="rId10" imgW="3441600" imgH="482400" progId="Equation.DSMT4">
                  <p:embed/>
                  <p:pic>
                    <p:nvPicPr>
                      <p:cNvPr id="0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6077" y="4113689"/>
                        <a:ext cx="6121400" cy="85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8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2784852"/>
              </p:ext>
            </p:extLst>
          </p:nvPr>
        </p:nvGraphicFramePr>
        <p:xfrm>
          <a:off x="2711450" y="5181600"/>
          <a:ext cx="5580063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2" name="Equation" r:id="rId12" imgW="3136680" imgH="355320" progId="Equation.DSMT4">
                  <p:embed/>
                </p:oleObj>
              </mc:Choice>
              <mc:Fallback>
                <p:oleObj name="Equation" r:id="rId12" imgW="313668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1450" y="5181600"/>
                        <a:ext cx="5580063" cy="633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 Box 89"/>
          <p:cNvSpPr txBox="1">
            <a:spLocks noChangeArrowheads="1"/>
          </p:cNvSpPr>
          <p:nvPr/>
        </p:nvSpPr>
        <p:spPr bwMode="auto">
          <a:xfrm>
            <a:off x="788233" y="5216444"/>
            <a:ext cx="213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ea typeface="宋体" charset="-122"/>
              </a:rPr>
              <a:t>Energy function:</a:t>
            </a:r>
          </a:p>
        </p:txBody>
      </p:sp>
      <p:sp>
        <p:nvSpPr>
          <p:cNvPr id="21" name="Rectangle 90"/>
          <p:cNvSpPr>
            <a:spLocks noChangeArrowheads="1"/>
          </p:cNvSpPr>
          <p:nvPr/>
        </p:nvSpPr>
        <p:spPr bwMode="auto">
          <a:xfrm>
            <a:off x="376277" y="5737969"/>
            <a:ext cx="23622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2900" indent="-342900"/>
            <a:r>
              <a:rPr lang="en-US" altLang="zh-CN" sz="2000" b="1" smtClean="0">
                <a:solidFill>
                  <a:srgbClr val="FF0000"/>
                </a:solidFill>
                <a:ea typeface="宋体" charset="-122"/>
              </a:rPr>
              <a:t>two </a:t>
            </a:r>
            <a:r>
              <a:rPr lang="en-US" altLang="zh-CN" sz="2000" b="1">
                <a:solidFill>
                  <a:srgbClr val="FF0000"/>
                </a:solidFill>
                <a:ea typeface="宋体" charset="-122"/>
              </a:rPr>
              <a:t>constraints to satisfy:</a:t>
            </a:r>
          </a:p>
          <a:p>
            <a:pPr marL="342900" indent="-342900"/>
            <a:endParaRPr lang="en-US" altLang="zh-CN" sz="2000" b="1">
              <a:solidFill>
                <a:srgbClr val="FF0000"/>
              </a:solidFill>
              <a:ea typeface="宋体" charset="-122"/>
            </a:endParaRPr>
          </a:p>
        </p:txBody>
      </p:sp>
      <p:sp>
        <p:nvSpPr>
          <p:cNvPr id="22" name="Rectangle 91"/>
          <p:cNvSpPr>
            <a:spLocks noChangeArrowheads="1"/>
          </p:cNvSpPr>
          <p:nvPr/>
        </p:nvSpPr>
        <p:spPr bwMode="auto">
          <a:xfrm>
            <a:off x="2738477" y="5799807"/>
            <a:ext cx="24765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algn="just">
              <a:buFontTx/>
              <a:buAutoNum type="arabicPeriod"/>
            </a:pPr>
            <a:r>
              <a:rPr lang="en-US" altLang="zh-CN" sz="1600" i="1" smtClean="0">
                <a:solidFill>
                  <a:srgbClr val="FF0000"/>
                </a:solidFill>
                <a:ea typeface="宋体" charset="-122"/>
              </a:rPr>
              <a:t>Data Constraint</a:t>
            </a:r>
            <a:r>
              <a:rPr lang="en-US" altLang="zh-CN" sz="1600" i="1" smtClean="0">
                <a:ea typeface="宋体" charset="-122"/>
              </a:rPr>
              <a:t>:</a:t>
            </a:r>
          </a:p>
          <a:p>
            <a:pPr algn="just"/>
            <a:r>
              <a:rPr lang="en-US" altLang="zh-CN" sz="1600" i="1" smtClean="0">
                <a:ea typeface="宋体" charset="-122"/>
              </a:rPr>
              <a:t> Labeling </a:t>
            </a:r>
            <a:r>
              <a:rPr lang="en-US" altLang="zh-CN" sz="1600" i="1">
                <a:ea typeface="宋体" charset="-122"/>
              </a:rPr>
              <a:t>should reflect </a:t>
            </a:r>
            <a:r>
              <a:rPr lang="en-US" altLang="zh-CN" sz="1600" i="1" smtClean="0">
                <a:ea typeface="宋体" charset="-122"/>
              </a:rPr>
              <a:t>          the </a:t>
            </a:r>
            <a:r>
              <a:rPr lang="en-US" altLang="zh-CN" sz="1600" i="1">
                <a:ea typeface="宋体" charset="-122"/>
              </a:rPr>
              <a:t>observation. </a:t>
            </a:r>
          </a:p>
        </p:txBody>
      </p:sp>
      <p:sp>
        <p:nvSpPr>
          <p:cNvPr id="23" name="Rectangle 92"/>
          <p:cNvSpPr>
            <a:spLocks noChangeArrowheads="1"/>
          </p:cNvSpPr>
          <p:nvPr/>
        </p:nvSpPr>
        <p:spPr bwMode="auto">
          <a:xfrm>
            <a:off x="5724128" y="5707192"/>
            <a:ext cx="327660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2900" indent="-342900">
              <a:buFontTx/>
              <a:buAutoNum type="arabicPeriod" startAt="2"/>
            </a:pPr>
            <a:r>
              <a:rPr lang="en-US" altLang="zh-CN" sz="1600" i="1">
                <a:solidFill>
                  <a:srgbClr val="FF0000"/>
                </a:solidFill>
                <a:ea typeface="宋体" charset="-122"/>
              </a:rPr>
              <a:t>Smoothness constraint</a:t>
            </a:r>
            <a:r>
              <a:rPr lang="en-US" altLang="zh-CN" sz="1600" i="1">
                <a:ea typeface="宋体" charset="-122"/>
              </a:rPr>
              <a:t>: Labeling should reflect spatial consistency (pixels close to each other are most likely to have similar labels).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01496" y="4859868"/>
            <a:ext cx="22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smtClean="0">
                <a:solidFill>
                  <a:srgbClr val="FF0000"/>
                </a:solidFill>
              </a:rPr>
              <a:t>max Pr(x,y) ≡ min E(x)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56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mtClean="0"/>
              <a:t>MRF</a:t>
            </a:r>
            <a:r>
              <a:rPr lang="en-US" altLang="zh-CN"/>
              <a:t> </a:t>
            </a:r>
            <a:r>
              <a:rPr lang="en-US" altLang="zh-CN" smtClean="0"/>
              <a:t>vs. BN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0681" y="3933056"/>
            <a:ext cx="8435280" cy="1977083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/>
              <a:t>P(X,Y,Z) = </a:t>
            </a:r>
            <a:r>
              <a:rPr lang="en-US" altLang="zh-CN" smtClean="0"/>
              <a:t>P(X)P(Y)P(Z|X,Y)</a:t>
            </a:r>
          </a:p>
          <a:p>
            <a:pPr lvl="1"/>
            <a:r>
              <a:rPr lang="en-US" altLang="zh-CN" smtClean="0">
                <a:solidFill>
                  <a:srgbClr val="FF0000"/>
                </a:solidFill>
              </a:rPr>
              <a:t>MRF </a:t>
            </a:r>
            <a:r>
              <a:rPr lang="en-US" altLang="zh-CN">
                <a:solidFill>
                  <a:srgbClr val="FF0000"/>
                </a:solidFill>
              </a:rPr>
              <a:t>can not do this factorization</a:t>
            </a:r>
          </a:p>
          <a:p>
            <a:r>
              <a:rPr lang="en-US" altLang="zh-CN" smtClean="0"/>
              <a:t>P(X,Y,Z) = P(X,Y,Z)</a:t>
            </a:r>
          </a:p>
          <a:p>
            <a:r>
              <a:rPr lang="en-US" altLang="zh-CN" smtClean="0"/>
              <a:t>P(X,Y,Z,W) = P(X,Z)P(Y,Z)P(X,W)P(Y,W)</a:t>
            </a:r>
          </a:p>
          <a:p>
            <a:pPr lvl="1"/>
            <a:r>
              <a:rPr lang="en-US" altLang="zh-CN" smtClean="0">
                <a:solidFill>
                  <a:srgbClr val="FF0000"/>
                </a:solidFill>
              </a:rPr>
              <a:t>BN </a:t>
            </a:r>
            <a:r>
              <a:rPr lang="en-US" altLang="zh-CN">
                <a:solidFill>
                  <a:srgbClr val="FF0000"/>
                </a:solidFill>
              </a:rPr>
              <a:t>can not do this factorization</a:t>
            </a:r>
            <a:endParaRPr lang="en-US" altLang="zh-CN" smtClean="0"/>
          </a:p>
          <a:p>
            <a:r>
              <a:rPr lang="en-US" altLang="zh-CN" smtClean="0"/>
              <a:t>P(X,Y,Z,W) = P(X,Y,Z)P(X,Y,W)</a:t>
            </a:r>
            <a:endParaRPr lang="zh-CN" altLang="en-US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5462848"/>
            <a:ext cx="2356213" cy="1221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828" y="3997099"/>
            <a:ext cx="504825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388" y="4944608"/>
            <a:ext cx="1333500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12776"/>
            <a:ext cx="6534150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325" y="4964484"/>
            <a:ext cx="1333500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336" y="3721559"/>
            <a:ext cx="936104" cy="866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65070" y="3998852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smtClean="0">
                <a:solidFill>
                  <a:srgbClr val="FF0000"/>
                </a:solidFill>
              </a:rPr>
              <a:t>?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26291" y="580526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smtClean="0">
                <a:solidFill>
                  <a:srgbClr val="FF0000"/>
                </a:solidFill>
              </a:rPr>
              <a:t>?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5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Inference in MRFs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3771900"/>
          </a:xfrm>
        </p:spPr>
        <p:txBody>
          <a:bodyPr>
            <a:normAutofit/>
          </a:bodyPr>
          <a:lstStyle/>
          <a:p>
            <a:r>
              <a:rPr lang="en-US" altLang="zh-CN" sz="2800">
                <a:ea typeface="宋体" charset="-122"/>
              </a:rPr>
              <a:t>Inference in MRFs</a:t>
            </a:r>
          </a:p>
          <a:p>
            <a:pPr lvl="1"/>
            <a:r>
              <a:rPr lang="en-US" altLang="zh-CN" sz="2400">
                <a:ea typeface="宋体" charset="-122"/>
              </a:rPr>
              <a:t>Classical:</a:t>
            </a:r>
          </a:p>
          <a:p>
            <a:pPr lvl="2"/>
            <a:r>
              <a:rPr lang="en-US" altLang="zh-CN" sz="2000">
                <a:ea typeface="宋体" charset="-122"/>
              </a:rPr>
              <a:t>Gibbs sampling, simulated </a:t>
            </a:r>
            <a:r>
              <a:rPr lang="en-US" altLang="zh-CN" sz="2000" smtClean="0">
                <a:ea typeface="宋体" charset="-122"/>
              </a:rPr>
              <a:t>annealing</a:t>
            </a:r>
            <a:endParaRPr lang="en-US" altLang="zh-CN" sz="2000">
              <a:ea typeface="宋体" charset="-122"/>
            </a:endParaRPr>
          </a:p>
          <a:p>
            <a:pPr lvl="2"/>
            <a:r>
              <a:rPr lang="en-US" altLang="zh-CN" sz="2000">
                <a:ea typeface="宋体" charset="-122"/>
              </a:rPr>
              <a:t>Iterated condtional modes (ICM</a:t>
            </a:r>
            <a:r>
              <a:rPr lang="en-US" altLang="zh-CN" sz="2000" smtClean="0">
                <a:ea typeface="宋体" charset="-122"/>
              </a:rPr>
              <a:t>)</a:t>
            </a:r>
            <a:endParaRPr lang="en-US" altLang="zh-CN" sz="2000">
              <a:ea typeface="宋体" charset="-122"/>
              <a:sym typeface="Wingdings" pitchFamily="2" charset="2"/>
            </a:endParaRPr>
          </a:p>
          <a:p>
            <a:pPr lvl="1"/>
            <a:r>
              <a:rPr lang="en-US" altLang="zh-CN" sz="2400">
                <a:ea typeface="宋体" charset="-122"/>
              </a:rPr>
              <a:t>State of the Art</a:t>
            </a:r>
          </a:p>
          <a:p>
            <a:pPr lvl="2"/>
            <a:r>
              <a:rPr lang="en-US" altLang="zh-CN" sz="2000">
                <a:ea typeface="宋体" charset="-122"/>
              </a:rPr>
              <a:t>Graph cuts</a:t>
            </a:r>
          </a:p>
          <a:p>
            <a:pPr lvl="2"/>
            <a:r>
              <a:rPr lang="en-US" altLang="zh-CN" sz="2000">
                <a:ea typeface="宋体" charset="-122"/>
              </a:rPr>
              <a:t>Belief propagation</a:t>
            </a:r>
          </a:p>
          <a:p>
            <a:pPr lvl="2"/>
            <a:r>
              <a:rPr lang="en-US" altLang="zh-CN" sz="2000" smtClean="0">
                <a:ea typeface="宋体" charset="-122"/>
              </a:rPr>
              <a:t>Tree-reweighted </a:t>
            </a:r>
            <a:r>
              <a:rPr lang="en-US" altLang="zh-CN" sz="2000">
                <a:ea typeface="宋体" charset="-122"/>
              </a:rPr>
              <a:t>message </a:t>
            </a:r>
            <a:r>
              <a:rPr lang="en-US" altLang="zh-CN" sz="2000" smtClean="0">
                <a:ea typeface="宋体" charset="-122"/>
              </a:rPr>
              <a:t>passing</a:t>
            </a:r>
            <a:endParaRPr lang="en-US" altLang="zh-CN" sz="200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945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Markov Random Field (MRF)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Introduction</a:t>
            </a:r>
          </a:p>
          <a:p>
            <a:r>
              <a:rPr lang="en-US" altLang="zh-CN" smtClean="0">
                <a:solidFill>
                  <a:srgbClr val="FF0000"/>
                </a:solidFill>
              </a:rPr>
              <a:t>Stereo matching</a:t>
            </a:r>
          </a:p>
          <a:p>
            <a:r>
              <a:rPr lang="en-US" altLang="zh-CN" smtClean="0">
                <a:solidFill>
                  <a:srgbClr val="FF0000"/>
                </a:solidFill>
              </a:rPr>
              <a:t>Image denoising</a:t>
            </a:r>
          </a:p>
          <a:p>
            <a:endParaRPr lang="zh-CN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889542"/>
            <a:ext cx="4265089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7" y="5157192"/>
            <a:ext cx="3983611" cy="624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5980840"/>
            <a:ext cx="2880320" cy="402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21456" y="5320759"/>
            <a:ext cx="1490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Segmentation</a:t>
            </a:r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87705" y="6013906"/>
            <a:ext cx="1650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Storeo/Denoise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28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188640"/>
            <a:ext cx="7793037" cy="1462087"/>
          </a:xfrm>
        </p:spPr>
        <p:txBody>
          <a:bodyPr/>
          <a:lstStyle/>
          <a:p>
            <a:r>
              <a:rPr lang="en-US" altLang="zh-CN"/>
              <a:t>Graphical Model 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182688" y="2017713"/>
            <a:ext cx="7504112" cy="4114800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3500"/>
              <a:t>Graphical Model:</a:t>
            </a:r>
          </a:p>
          <a:p>
            <a:pPr>
              <a:buFont typeface="Wingdings" pitchFamily="2" charset="2"/>
              <a:buNone/>
            </a:pPr>
            <a:r>
              <a:rPr lang="en-US" altLang="zh-CN" sz="2400"/>
              <a:t>   </a:t>
            </a:r>
          </a:p>
          <a:p>
            <a:pPr>
              <a:buFont typeface="Wingdings" pitchFamily="2" charset="2"/>
              <a:buNone/>
            </a:pPr>
            <a:r>
              <a:rPr lang="en-US" altLang="zh-CN" sz="2400"/>
              <a:t>                                   </a:t>
            </a:r>
            <a:r>
              <a:rPr lang="en-US" altLang="zh-CN" sz="2400" smtClean="0"/>
              <a:t>                </a:t>
            </a:r>
            <a:r>
              <a:rPr lang="en-US" altLang="zh-CN" sz="7100" smtClean="0"/>
              <a:t>+</a:t>
            </a:r>
            <a:endParaRPr lang="en-US" altLang="zh-CN" sz="2400"/>
          </a:p>
          <a:p>
            <a:pPr>
              <a:buFont typeface="Wingdings" pitchFamily="2" charset="2"/>
              <a:buNone/>
            </a:pPr>
            <a:endParaRPr lang="en-US" altLang="zh-CN" sz="2400"/>
          </a:p>
          <a:p>
            <a:endParaRPr lang="en-US" altLang="zh-CN" sz="2400"/>
          </a:p>
          <a:p>
            <a:r>
              <a:rPr lang="en-US" altLang="zh-CN" sz="2400"/>
              <a:t>Provides a natural tool for two problems:</a:t>
            </a:r>
          </a:p>
          <a:p>
            <a:pPr>
              <a:buFont typeface="Wingdings" pitchFamily="2" charset="2"/>
              <a:buNone/>
            </a:pPr>
            <a:r>
              <a:rPr lang="en-US" altLang="zh-CN" sz="2400"/>
              <a:t>      </a:t>
            </a:r>
            <a:r>
              <a:rPr lang="en-US" altLang="zh-CN" sz="2800"/>
              <a:t> </a:t>
            </a:r>
            <a:r>
              <a:rPr lang="en-US" altLang="zh-CN" sz="2800">
                <a:solidFill>
                  <a:schemeClr val="hlink"/>
                </a:solidFill>
              </a:rPr>
              <a:t>Uncertainty</a:t>
            </a:r>
            <a:r>
              <a:rPr lang="en-US" altLang="zh-CN" sz="2400"/>
              <a:t> and </a:t>
            </a:r>
            <a:r>
              <a:rPr lang="en-US" altLang="zh-CN" sz="2800">
                <a:solidFill>
                  <a:schemeClr val="hlink"/>
                </a:solidFill>
              </a:rPr>
              <a:t>Complexity</a:t>
            </a:r>
          </a:p>
          <a:p>
            <a:r>
              <a:rPr lang="en-US" altLang="zh-CN" sz="2400"/>
              <a:t>Plays an important role in the design and analysis of machine learning algorithms</a:t>
            </a:r>
          </a:p>
        </p:txBody>
      </p:sp>
      <p:sp>
        <p:nvSpPr>
          <p:cNvPr id="10255" name="Oval 15"/>
          <p:cNvSpPr>
            <a:spLocks noChangeArrowheads="1"/>
          </p:cNvSpPr>
          <p:nvPr/>
        </p:nvSpPr>
        <p:spPr bwMode="auto">
          <a:xfrm>
            <a:off x="1219200" y="2590800"/>
            <a:ext cx="3200400" cy="1600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3200">
                <a:solidFill>
                  <a:schemeClr val="hlink"/>
                </a:solidFill>
              </a:rPr>
              <a:t>Probability Theory</a:t>
            </a:r>
          </a:p>
        </p:txBody>
      </p:sp>
      <p:sp>
        <p:nvSpPr>
          <p:cNvPr id="10256" name="Oval 16"/>
          <p:cNvSpPr>
            <a:spLocks noChangeArrowheads="1"/>
          </p:cNvSpPr>
          <p:nvPr/>
        </p:nvSpPr>
        <p:spPr bwMode="auto">
          <a:xfrm>
            <a:off x="5029200" y="2590800"/>
            <a:ext cx="2971800" cy="1600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3200">
                <a:solidFill>
                  <a:schemeClr val="hlink"/>
                </a:solidFill>
              </a:rPr>
              <a:t>Graph</a:t>
            </a:r>
            <a:r>
              <a:rPr lang="en-US" altLang="zh-CN" sz="3600">
                <a:solidFill>
                  <a:schemeClr val="hlink"/>
                </a:solidFill>
              </a:rPr>
              <a:t> </a:t>
            </a:r>
            <a:r>
              <a:rPr lang="en-US" altLang="zh-CN" sz="3200">
                <a:solidFill>
                  <a:schemeClr val="hlink"/>
                </a:solidFill>
              </a:rPr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303480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Stereo matching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6347048" cy="4525963"/>
          </a:xfrm>
        </p:spPr>
        <p:txBody>
          <a:bodyPr/>
          <a:lstStyle/>
          <a:p>
            <a:r>
              <a:rPr lang="en-US" altLang="zh-CN" smtClean="0"/>
              <a:t>Labels</a:t>
            </a:r>
          </a:p>
          <a:p>
            <a:pPr lvl="1"/>
            <a:r>
              <a:rPr lang="en-US" altLang="zh-CN" i="1" smtClean="0"/>
              <a:t>f</a:t>
            </a:r>
            <a:r>
              <a:rPr lang="en-US" altLang="zh-CN" i="1" baseline="-25000" smtClean="0"/>
              <a:t>p </a:t>
            </a:r>
            <a:r>
              <a:rPr lang="el-GR" altLang="zh-CN" smtClean="0">
                <a:latin typeface="Calibri"/>
                <a:cs typeface="Calibri"/>
              </a:rPr>
              <a:t>ϵ</a:t>
            </a:r>
            <a:r>
              <a:rPr lang="en-US" altLang="zh-CN" smtClean="0"/>
              <a:t> {</a:t>
            </a:r>
            <a:r>
              <a:rPr lang="en-US" altLang="zh-CN"/>
              <a:t>0, ... , k-1} correspond to different disparities</a:t>
            </a:r>
            <a:endParaRPr lang="zh-CN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853" y="0"/>
            <a:ext cx="2194200" cy="1642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775" y="1696990"/>
            <a:ext cx="2166355" cy="1637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863" y="1322548"/>
            <a:ext cx="4032448" cy="748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084289"/>
            <a:ext cx="2880320" cy="402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181887"/>
            <a:ext cx="3381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7590439"/>
              </p:ext>
            </p:extLst>
          </p:nvPr>
        </p:nvGraphicFramePr>
        <p:xfrm>
          <a:off x="6308048" y="3724344"/>
          <a:ext cx="2777082" cy="2010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5" name="Image" r:id="rId8" imgW="4422167" imgH="3202259" progId="Photoshop.Image.4">
                  <p:embed/>
                </p:oleObj>
              </mc:Choice>
              <mc:Fallback>
                <p:oleObj name="Image" r:id="rId8" imgW="4422167" imgH="3202259" progId="Photoshop.Image.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8048" y="3724344"/>
                        <a:ext cx="2777082" cy="20105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153175" y="5891939"/>
            <a:ext cx="323691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hangingPunct="0"/>
            <a:r>
              <a:rPr lang="en-US" altLang="zh-CN" sz="2400">
                <a:latin typeface="Times New Roman" pitchFamily="18" charset="0"/>
                <a:ea typeface="宋体" charset="-122"/>
                <a:cs typeface="Times New Roman" pitchFamily="18" charset="0"/>
              </a:rPr>
              <a:t>Window-based matching</a:t>
            </a:r>
          </a:p>
          <a:p>
            <a:pPr algn="ctr" eaLnBrk="0" hangingPunct="0"/>
            <a:r>
              <a:rPr lang="en-US" altLang="zh-CN" sz="2400">
                <a:latin typeface="Times New Roman" pitchFamily="18" charset="0"/>
                <a:ea typeface="宋体" charset="-122"/>
                <a:cs typeface="Times New Roman" pitchFamily="18" charset="0"/>
              </a:rPr>
              <a:t>(best window size)</a:t>
            </a:r>
          </a:p>
        </p:txBody>
      </p:sp>
      <p:graphicFrame>
        <p:nvGraphicFramePr>
          <p:cNvPr id="1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5364474"/>
              </p:ext>
            </p:extLst>
          </p:nvPr>
        </p:nvGraphicFramePr>
        <p:xfrm>
          <a:off x="402724" y="3701726"/>
          <a:ext cx="2790934" cy="2020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6" name="Image" r:id="rId10" imgW="4422167" imgH="3202259" progId="Photoshop.Image.4">
                  <p:embed/>
                </p:oleObj>
              </mc:Choice>
              <mc:Fallback>
                <p:oleObj name="Image" r:id="rId10" imgW="4422167" imgH="3202259" progId="Photoshop.Image.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724" y="3701726"/>
                        <a:ext cx="2790934" cy="20205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4716016" y="6072270"/>
            <a:ext cx="8354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hangingPunct="0"/>
            <a:r>
              <a:rPr lang="en-US" altLang="zh-CN" sz="2400" smtClean="0">
                <a:latin typeface="Times New Roman" pitchFamily="18" charset="0"/>
                <a:ea typeface="宋体" charset="-122"/>
                <a:cs typeface="Times New Roman" pitchFamily="18" charset="0"/>
              </a:rPr>
              <a:t>MRF</a:t>
            </a:r>
            <a:endParaRPr lang="en-US" altLang="zh-CN" sz="240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78986" y="3724344"/>
            <a:ext cx="2597442" cy="2016224"/>
          </a:xfrm>
          <a:prstGeom prst="rect">
            <a:avLst/>
          </a:prstGeom>
          <a:noFill/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6670793" y="6076736"/>
            <a:ext cx="1766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hangingPunct="0"/>
            <a:r>
              <a:rPr lang="en-US" altLang="zh-CN" sz="2400">
                <a:latin typeface="Times New Roman" pitchFamily="18" charset="0"/>
                <a:ea typeface="宋体" charset="-122"/>
                <a:cs typeface="Times New Roman" pitchFamily="18" charset="0"/>
              </a:rPr>
              <a:t>Ground truth</a:t>
            </a:r>
          </a:p>
        </p:txBody>
      </p:sp>
    </p:spTree>
    <p:extLst>
      <p:ext uri="{BB962C8B-B14F-4D97-AF65-F5344CB8AC3E}">
        <p14:creationId xmlns:p14="http://schemas.microsoft.com/office/powerpoint/2010/main" val="203715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Image denoising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Labels</a:t>
            </a:r>
          </a:p>
          <a:p>
            <a:pPr lvl="1"/>
            <a:r>
              <a:rPr lang="en-US" altLang="zh-CN" i="1"/>
              <a:t>f</a:t>
            </a:r>
            <a:r>
              <a:rPr lang="en-US" altLang="zh-CN" i="1" baseline="-25000"/>
              <a:t>p </a:t>
            </a:r>
            <a:r>
              <a:rPr lang="el-GR" altLang="zh-CN">
                <a:cs typeface="Calibri"/>
              </a:rPr>
              <a:t>ϵ</a:t>
            </a:r>
            <a:r>
              <a:rPr lang="en-US" altLang="zh-CN"/>
              <a:t> {0, ... , </a:t>
            </a:r>
            <a:r>
              <a:rPr lang="en-US" altLang="zh-CN" smtClean="0"/>
              <a:t>255} </a:t>
            </a:r>
            <a:r>
              <a:rPr lang="en-US" altLang="zh-CN"/>
              <a:t>correspond to intensity values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863" y="1322548"/>
            <a:ext cx="4032448" cy="748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760462"/>
            <a:ext cx="2880320" cy="402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28311"/>
            <a:ext cx="2333625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2" y="3356992"/>
            <a:ext cx="6734175" cy="331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753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smtClean="0"/>
              <a:t>Introduction</a:t>
            </a:r>
          </a:p>
          <a:p>
            <a:r>
              <a:rPr lang="en-US" altLang="zh-CN" smtClean="0">
                <a:solidFill>
                  <a:srgbClr val="FF0000"/>
                </a:solidFill>
              </a:rPr>
              <a:t>Generative </a:t>
            </a:r>
            <a:r>
              <a:rPr lang="en-US" altLang="zh-CN">
                <a:solidFill>
                  <a:srgbClr val="FF0000"/>
                </a:solidFill>
              </a:rPr>
              <a:t>Models</a:t>
            </a:r>
            <a:endParaRPr lang="en-US" altLang="zh-CN" smtClean="0">
              <a:solidFill>
                <a:srgbClr val="FF0000"/>
              </a:solidFill>
            </a:endParaRPr>
          </a:p>
          <a:p>
            <a:pPr lvl="1"/>
            <a:r>
              <a:rPr lang="en-US" altLang="zh-CN" smtClean="0"/>
              <a:t>Bayesian Network (BN)</a:t>
            </a:r>
          </a:p>
          <a:p>
            <a:pPr lvl="1"/>
            <a:r>
              <a:rPr lang="en-US" altLang="zh-CN"/>
              <a:t>Markov Random Field </a:t>
            </a:r>
            <a:r>
              <a:rPr lang="en-US" altLang="zh-CN" smtClean="0"/>
              <a:t>(MRF)</a:t>
            </a:r>
          </a:p>
          <a:p>
            <a:pPr lvl="1"/>
            <a:r>
              <a:rPr lang="en-US" altLang="zh-CN" smtClean="0">
                <a:solidFill>
                  <a:srgbClr val="FF0000"/>
                </a:solidFill>
              </a:rPr>
              <a:t>Sequential Models</a:t>
            </a:r>
          </a:p>
          <a:p>
            <a:pPr lvl="2"/>
            <a:r>
              <a:rPr lang="en-US" altLang="zh-CN" smtClean="0"/>
              <a:t>Introduction</a:t>
            </a:r>
          </a:p>
          <a:p>
            <a:pPr lvl="2"/>
            <a:r>
              <a:rPr lang="en-US" altLang="zh-CN" smtClean="0"/>
              <a:t>Hidden </a:t>
            </a:r>
            <a:r>
              <a:rPr lang="en-US" altLang="zh-CN"/>
              <a:t>Markov </a:t>
            </a:r>
            <a:r>
              <a:rPr lang="en-US" altLang="zh-CN" smtClean="0"/>
              <a:t>Model (HMM)</a:t>
            </a:r>
          </a:p>
          <a:p>
            <a:pPr lvl="2"/>
            <a:r>
              <a:rPr lang="en-US" altLang="zh-CN" smtClean="0"/>
              <a:t>Dynamic Bayesian </a:t>
            </a:r>
            <a:r>
              <a:rPr lang="en-US" altLang="zh-CN"/>
              <a:t>Network </a:t>
            </a:r>
            <a:r>
              <a:rPr lang="en-US" altLang="zh-CN" smtClean="0"/>
              <a:t>(DBN)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 smtClean="0"/>
              <a:t>Discriminative </a:t>
            </a:r>
            <a:r>
              <a:rPr lang="en-US" altLang="zh-CN"/>
              <a:t>Models</a:t>
            </a:r>
            <a:endParaRPr lang="en-US" altLang="zh-CN" smtClean="0"/>
          </a:p>
          <a:p>
            <a:pPr lvl="1"/>
            <a:r>
              <a:rPr lang="en-US" altLang="zh-CN"/>
              <a:t>Conditional Random Field (CRF)</a:t>
            </a:r>
            <a:endParaRPr lang="en-US" altLang="zh-CN" smtClean="0"/>
          </a:p>
          <a:p>
            <a:pPr lvl="1"/>
            <a:r>
              <a:rPr lang="en-US" altLang="zh-CN"/>
              <a:t>Max-margin Markov Networks</a:t>
            </a:r>
          </a:p>
          <a:p>
            <a:r>
              <a:rPr lang="en-US" altLang="zh-CN" smtClean="0"/>
              <a:t>Summary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5486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CN"/>
              <a:t>From static to dynamic mixture models</a:t>
            </a:r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08720"/>
            <a:ext cx="7705842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208"/>
          <a:stretch/>
        </p:blipFill>
        <p:spPr bwMode="auto">
          <a:xfrm>
            <a:off x="4860032" y="5564283"/>
            <a:ext cx="3798678" cy="1265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74980" y="6183563"/>
            <a:ext cx="2029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Time </a:t>
            </a:r>
            <a:r>
              <a:rPr lang="en-US" altLang="zh-CN"/>
              <a:t>series </a:t>
            </a:r>
            <a:r>
              <a:rPr lang="en-US" altLang="zh-CN" smtClean="0"/>
              <a:t>analysis</a:t>
            </a:r>
          </a:p>
          <a:p>
            <a:r>
              <a:rPr lang="en-US" altLang="zh-CN" smtClean="0"/>
              <a:t>Sequatial data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546260" y="5902856"/>
            <a:ext cx="2051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State-space Models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91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935769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CN" sz="2800" smtClean="0"/>
              <a:t>Hidden state </a:t>
            </a:r>
            <a:r>
              <a:rPr lang="en-US" altLang="zh-CN" sz="2800" i="1" smtClean="0"/>
              <a:t>q</a:t>
            </a:r>
            <a:r>
              <a:rPr lang="en-US" altLang="zh-CN" sz="2800" i="1" baseline="-25000" smtClean="0"/>
              <a:t>t</a:t>
            </a:r>
          </a:p>
          <a:p>
            <a:pPr lvl="1"/>
            <a:r>
              <a:rPr lang="en-US" altLang="zh-CN" sz="2400" i="1"/>
              <a:t>q</a:t>
            </a:r>
            <a:r>
              <a:rPr lang="en-US" altLang="zh-CN" sz="2400" i="1" baseline="-25000"/>
              <a:t>t </a:t>
            </a:r>
            <a:r>
              <a:rPr lang="en-US" altLang="zh-CN" sz="2400" i="1" baseline="-25000" smtClean="0"/>
              <a:t> </a:t>
            </a:r>
            <a:r>
              <a:rPr lang="el-GR" altLang="zh-CN" sz="2400" smtClean="0">
                <a:latin typeface="Calibri"/>
                <a:cs typeface="Calibri"/>
              </a:rPr>
              <a:t>ϵ</a:t>
            </a:r>
            <a:r>
              <a:rPr lang="en-US" altLang="zh-CN" sz="2400" smtClean="0">
                <a:latin typeface="Calibri"/>
                <a:cs typeface="Calibri"/>
              </a:rPr>
              <a:t> {</a:t>
            </a:r>
            <a:r>
              <a:rPr lang="en-US" altLang="zh-CN" sz="2400" i="1" smtClean="0">
                <a:latin typeface="Calibri"/>
                <a:cs typeface="Calibri"/>
              </a:rPr>
              <a:t>S</a:t>
            </a:r>
            <a:r>
              <a:rPr lang="en-US" altLang="zh-CN" sz="2400" baseline="-25000" smtClean="0">
                <a:latin typeface="Calibri"/>
                <a:cs typeface="Calibri"/>
              </a:rPr>
              <a:t>1</a:t>
            </a:r>
            <a:r>
              <a:rPr lang="en-US" altLang="zh-CN" sz="2400" smtClean="0">
                <a:latin typeface="Calibri"/>
                <a:cs typeface="Calibri"/>
              </a:rPr>
              <a:t>, ..., </a:t>
            </a:r>
            <a:r>
              <a:rPr lang="en-US" altLang="zh-CN" sz="2400" i="1" smtClean="0">
                <a:latin typeface="Calibri"/>
                <a:cs typeface="Calibri"/>
              </a:rPr>
              <a:t>S</a:t>
            </a:r>
            <a:r>
              <a:rPr lang="en-US" altLang="zh-CN" sz="2400" i="1" baseline="-25000" smtClean="0">
                <a:latin typeface="Calibri"/>
                <a:cs typeface="Calibri"/>
              </a:rPr>
              <a:t>N</a:t>
            </a:r>
            <a:r>
              <a:rPr lang="en-US" altLang="zh-CN" sz="2400" smtClean="0">
                <a:latin typeface="Calibri"/>
                <a:cs typeface="Calibri"/>
              </a:rPr>
              <a:t>}</a:t>
            </a:r>
            <a:endParaRPr lang="en-US" altLang="zh-CN" sz="2400" smtClean="0"/>
          </a:p>
          <a:p>
            <a:r>
              <a:rPr lang="en-US" altLang="zh-CN" sz="2800" smtClean="0"/>
              <a:t>Observation </a:t>
            </a:r>
            <a:r>
              <a:rPr lang="en-US" altLang="zh-CN" sz="2800" i="1" smtClean="0"/>
              <a:t>O</a:t>
            </a:r>
            <a:r>
              <a:rPr lang="en-US" altLang="zh-CN" sz="2800" i="1" baseline="-25000" smtClean="0"/>
              <a:t>t</a:t>
            </a:r>
          </a:p>
          <a:p>
            <a:pPr lvl="1"/>
            <a:r>
              <a:rPr lang="en-US" altLang="zh-CN" sz="2400" i="1" smtClean="0"/>
              <a:t>O</a:t>
            </a:r>
            <a:r>
              <a:rPr lang="en-US" altLang="zh-CN" sz="2400" i="1" baseline="-25000" smtClean="0"/>
              <a:t>t</a:t>
            </a:r>
            <a:r>
              <a:rPr lang="en-US" altLang="zh-CN" sz="2400" i="1" smtClean="0"/>
              <a:t> </a:t>
            </a:r>
            <a:r>
              <a:rPr lang="el-GR" altLang="zh-CN" sz="2400" smtClean="0">
                <a:cs typeface="Calibri"/>
              </a:rPr>
              <a:t>ϵ</a:t>
            </a:r>
            <a:r>
              <a:rPr lang="en-US" altLang="zh-CN" sz="2400" smtClean="0">
                <a:cs typeface="Calibri"/>
              </a:rPr>
              <a:t> {</a:t>
            </a:r>
            <a:r>
              <a:rPr lang="en-US" altLang="zh-CN" sz="2400" i="1" smtClean="0">
                <a:cs typeface="Calibri"/>
              </a:rPr>
              <a:t>V</a:t>
            </a:r>
            <a:r>
              <a:rPr lang="en-US" altLang="zh-CN" sz="2400" baseline="-25000" smtClean="0">
                <a:cs typeface="Calibri"/>
              </a:rPr>
              <a:t>1</a:t>
            </a:r>
            <a:r>
              <a:rPr lang="en-US" altLang="zh-CN" sz="2400">
                <a:cs typeface="Calibri"/>
              </a:rPr>
              <a:t>, ..., </a:t>
            </a:r>
            <a:r>
              <a:rPr lang="en-US" altLang="zh-CN" sz="2400" i="1" smtClean="0">
                <a:cs typeface="Calibri"/>
              </a:rPr>
              <a:t>V</a:t>
            </a:r>
            <a:r>
              <a:rPr lang="en-US" altLang="zh-CN" sz="2400" i="1" baseline="-25000" smtClean="0">
                <a:cs typeface="Calibri"/>
              </a:rPr>
              <a:t>M</a:t>
            </a:r>
            <a:r>
              <a:rPr lang="en-US" altLang="zh-CN" sz="2400" smtClean="0">
                <a:cs typeface="Calibri"/>
              </a:rPr>
              <a:t>}</a:t>
            </a:r>
            <a:endParaRPr lang="en-US" altLang="zh-CN" sz="2400" i="1" smtClean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7" y="2878214"/>
            <a:ext cx="6427013" cy="285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897" y="2893142"/>
            <a:ext cx="1485900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58" y="3207467"/>
            <a:ext cx="7299913" cy="293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7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457571"/>
            <a:ext cx="4333600" cy="285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8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470" y="4005064"/>
            <a:ext cx="4536327" cy="2799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738" y="1384491"/>
            <a:ext cx="2880320" cy="1104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51431" y="3614825"/>
            <a:ext cx="3135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smtClean="0">
                <a:solidFill>
                  <a:srgbClr val="FF0000"/>
                </a:solidFill>
              </a:rPr>
              <a:t>Three basic problems of HMM:</a:t>
            </a:r>
            <a:endParaRPr lang="zh-CN" altLang="en-US" b="1">
              <a:solidFill>
                <a:srgbClr val="FF0000"/>
              </a:solidFill>
            </a:endParaRPr>
          </a:p>
        </p:txBody>
      </p:sp>
      <p:pic>
        <p:nvPicPr>
          <p:cNvPr id="22539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729" y="2493712"/>
            <a:ext cx="1924643" cy="30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40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883" y="1097745"/>
            <a:ext cx="2090336" cy="311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42" name="Picture 1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28" y="4365104"/>
            <a:ext cx="3028950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43" name="Picture 15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53" y="6121884"/>
            <a:ext cx="3263835" cy="682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81427" y="5033375"/>
                <a:ext cx="3291414" cy="8712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𝑄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/>
                              <a:ea typeface="Cambria Math"/>
                            </a:rPr>
                            <m:t>𝜆</m:t>
                          </m:r>
                        </m:e>
                      </m:d>
                      <m:r>
                        <a:rPr lang="en-US" altLang="zh-CN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/>
                          <a:ea typeface="Cambria Math"/>
                        </a:rPr>
                        <m:t>𝑃</m:t>
                      </m:r>
                      <m:r>
                        <a:rPr lang="en-US" altLang="zh-CN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CN" b="0" i="1" smtClean="0">
                          <a:latin typeface="Cambria Math"/>
                          <a:ea typeface="Cambria Math"/>
                        </a:rPr>
                        <m:t>𝑞</m:t>
                      </m:r>
                      <m:r>
                        <a:rPr lang="en-US" altLang="zh-CN" b="0" i="1" baseline="-25000" smtClean="0"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US" altLang="zh-CN" b="0" i="1" smtClean="0">
                          <a:latin typeface="Cambria Math"/>
                          <a:ea typeface="Cambria Math"/>
                        </a:rPr>
                        <m:t>)</m:t>
                      </m:r>
                      <m:nary>
                        <m:naryPr>
                          <m:chr m:val="∏"/>
                          <m:ctrlPr>
                            <a:rPr lang="en-US" altLang="zh-CN" b="0" i="1" smtClean="0">
                              <a:latin typeface="Cambria Math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/>
                              <a:ea typeface="Cambria Math"/>
                            </a:rPr>
                            <m:t>=2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/>
                              <a:ea typeface="Cambria Math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/>
                              <a:ea typeface="Cambria Math"/>
                            </a:rPr>
                            <m:t>𝑞𝑡</m:t>
                          </m:r>
                          <m:r>
                            <a:rPr lang="en-US" altLang="zh-CN" b="0" i="1" smtClean="0">
                              <a:latin typeface="Cambria Math"/>
                              <a:ea typeface="Cambria Math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  <a:ea typeface="Cambria Math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27" y="5033375"/>
                <a:ext cx="3291414" cy="871201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544" name="Picture 1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63" y="3984157"/>
            <a:ext cx="3324225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208"/>
          <a:stretch/>
        </p:blipFill>
        <p:spPr bwMode="auto">
          <a:xfrm>
            <a:off x="6664003" y="0"/>
            <a:ext cx="2483833" cy="719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7433" y="27160"/>
            <a:ext cx="8229600" cy="1143000"/>
          </a:xfrm>
        </p:spPr>
        <p:txBody>
          <a:bodyPr/>
          <a:lstStyle/>
          <a:p>
            <a:pPr algn="l"/>
            <a:r>
              <a:rPr lang="en-US" altLang="zh-CN"/>
              <a:t>Hidden Markov Model (HMM)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884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Dynamic Bayesian Network (DBN)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smtClean="0"/>
              <a:t>More </a:t>
            </a:r>
            <a:r>
              <a:rPr lang="en-US" altLang="zh-CN" sz="2800"/>
              <a:t>general and expressive language for </a:t>
            </a:r>
            <a:r>
              <a:rPr lang="en-US" altLang="zh-CN" sz="2800" smtClean="0"/>
              <a:t>representing </a:t>
            </a:r>
            <a:r>
              <a:rPr lang="en-US" altLang="zh-CN" sz="2800"/>
              <a:t>state-space </a:t>
            </a:r>
            <a:r>
              <a:rPr lang="en-US" altLang="zh-CN" sz="2800" smtClean="0"/>
              <a:t>models</a:t>
            </a:r>
          </a:p>
          <a:p>
            <a:r>
              <a:rPr lang="en-US" altLang="zh-CN" sz="2800"/>
              <a:t>An extension of BNs to handle temporal </a:t>
            </a:r>
            <a:r>
              <a:rPr lang="en-US" altLang="zh-CN" sz="2800" smtClean="0"/>
              <a:t>models</a:t>
            </a:r>
            <a:endParaRPr lang="en-US" altLang="zh-CN" sz="2800"/>
          </a:p>
          <a:p>
            <a:r>
              <a:rPr lang="en-US" altLang="zh-CN" sz="2800"/>
              <a:t>Time-invariant: the term ‘dynamic’ means that we are modeling a dynamic model, not that the networks change over time</a:t>
            </a:r>
            <a:endParaRPr lang="zh-CN" altLang="en-US" sz="280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3836199"/>
              </p:ext>
            </p:extLst>
          </p:nvPr>
        </p:nvGraphicFramePr>
        <p:xfrm>
          <a:off x="2267744" y="4581128"/>
          <a:ext cx="5186355" cy="1912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4" name="Bitmap Image" r:id="rId3" imgW="5200000" imgH="2771429" progId="PBrush">
                  <p:embed/>
                </p:oleObj>
              </mc:Choice>
              <mc:Fallback>
                <p:oleObj name="Bitmap Image" r:id="rId3" imgW="5200000" imgH="2771429" progId="PBrush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744" y="4581128"/>
                        <a:ext cx="5186355" cy="19126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858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Dynamic Bayesian Network (DBN)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238026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CN" sz="2800" b="1"/>
              <a:t>Group Interaction Analysis in Dynamic Context</a:t>
            </a:r>
            <a:endParaRPr lang="zh-CN" altLang="en-US" sz="280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809372"/>
            <a:ext cx="5328592" cy="3233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109468"/>
            <a:ext cx="8887104" cy="1748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295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11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564" y="1676643"/>
            <a:ext cx="46863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14106" y="1888218"/>
            <a:ext cx="8320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mtClean="0">
                <a:solidFill>
                  <a:srgbClr val="FF0000"/>
                </a:solidFill>
              </a:rPr>
              <a:t>Context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45722" y="2618857"/>
            <a:ext cx="929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mtClean="0">
                <a:solidFill>
                  <a:srgbClr val="FF0000"/>
                </a:solidFill>
              </a:rPr>
              <a:t>Situation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08649" y="3547039"/>
            <a:ext cx="550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mtClean="0">
                <a:solidFill>
                  <a:srgbClr val="FF0000"/>
                </a:solidFill>
              </a:rPr>
              <a:t>Role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85849" y="3064760"/>
            <a:ext cx="11462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mtClean="0">
                <a:solidFill>
                  <a:srgbClr val="FF0000"/>
                </a:solidFill>
              </a:rPr>
              <a:t>Audio State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85016" y="4804439"/>
            <a:ext cx="8927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mtClean="0">
                <a:solidFill>
                  <a:srgbClr val="FF0000"/>
                </a:solidFill>
              </a:rPr>
              <a:t>Location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07465" y="5356260"/>
            <a:ext cx="606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mtClean="0">
                <a:solidFill>
                  <a:srgbClr val="FF0000"/>
                </a:solidFill>
              </a:rPr>
              <a:t>Body</a:t>
            </a:r>
            <a:endParaRPr lang="zh-CN" altLang="en-US" sz="1600">
              <a:solidFill>
                <a:srgbClr val="FF0000"/>
              </a:solidFill>
            </a:endParaRPr>
          </a:p>
        </p:txBody>
      </p:sp>
      <p:pic>
        <p:nvPicPr>
          <p:cNvPr id="25610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478" y="680839"/>
            <a:ext cx="4248472" cy="1111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32765" y="-178265"/>
            <a:ext cx="8229600" cy="1143000"/>
          </a:xfrm>
        </p:spPr>
        <p:txBody>
          <a:bodyPr>
            <a:noAutofit/>
          </a:bodyPr>
          <a:lstStyle/>
          <a:p>
            <a:r>
              <a:rPr lang="en-US" altLang="zh-CN" sz="3200"/>
              <a:t>Group Interaction Analysis in Dynamic Context</a:t>
            </a:r>
            <a:endParaRPr lang="zh-CN" altLang="en-US" sz="320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48" y="1745602"/>
            <a:ext cx="16859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64" y="757135"/>
            <a:ext cx="1685925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280" y="5356260"/>
            <a:ext cx="1695450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125" y="3064760"/>
            <a:ext cx="1685925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8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486" y="2957410"/>
            <a:ext cx="1685925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9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804439"/>
            <a:ext cx="2114550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318050" y="3471041"/>
            <a:ext cx="9306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>
                <a:solidFill>
                  <a:srgbClr val="0070C0"/>
                </a:solidFill>
              </a:rPr>
              <a:t>Current</a:t>
            </a:r>
          </a:p>
          <a:p>
            <a:r>
              <a:rPr lang="en-US" altLang="zh-CN" smtClean="0">
                <a:solidFill>
                  <a:srgbClr val="0070C0"/>
                </a:solidFill>
              </a:rPr>
              <a:t>Speaker</a:t>
            </a:r>
          </a:p>
          <a:p>
            <a:r>
              <a:rPr lang="en-US" altLang="zh-CN" smtClean="0">
                <a:solidFill>
                  <a:srgbClr val="0070C0"/>
                </a:solidFill>
              </a:rPr>
              <a:t>ID</a:t>
            </a:r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66709" y="3112712"/>
            <a:ext cx="9921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mtClean="0"/>
              <a:t>Presenter</a:t>
            </a:r>
            <a:endParaRPr lang="zh-CN" altLang="en-US" sz="1600"/>
          </a:p>
        </p:txBody>
      </p:sp>
      <p:sp>
        <p:nvSpPr>
          <p:cNvPr id="24" name="TextBox 23"/>
          <p:cNvSpPr txBox="1"/>
          <p:nvPr/>
        </p:nvSpPr>
        <p:spPr>
          <a:xfrm>
            <a:off x="-71462" y="3377762"/>
            <a:ext cx="11169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mtClean="0"/>
              <a:t>Questioner</a:t>
            </a:r>
            <a:endParaRPr lang="zh-CN" altLang="en-US" sz="1600"/>
          </a:p>
        </p:txBody>
      </p:sp>
      <p:sp>
        <p:nvSpPr>
          <p:cNvPr id="25" name="TextBox 24"/>
          <p:cNvSpPr txBox="1"/>
          <p:nvPr/>
        </p:nvSpPr>
        <p:spPr>
          <a:xfrm>
            <a:off x="-66709" y="3625056"/>
            <a:ext cx="673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mtClean="0"/>
              <a:t>Talker</a:t>
            </a:r>
            <a:endParaRPr lang="zh-CN" altLang="en-US" sz="1600"/>
          </a:p>
        </p:txBody>
      </p:sp>
      <p:sp>
        <p:nvSpPr>
          <p:cNvPr id="26" name="TextBox 25"/>
          <p:cNvSpPr txBox="1"/>
          <p:nvPr/>
        </p:nvSpPr>
        <p:spPr>
          <a:xfrm>
            <a:off x="-86701" y="3941167"/>
            <a:ext cx="1130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mtClean="0">
                <a:solidFill>
                  <a:srgbClr val="0070C0"/>
                </a:solidFill>
              </a:rPr>
              <a:t>from which</a:t>
            </a:r>
          </a:p>
          <a:p>
            <a:r>
              <a:rPr lang="en-US" altLang="zh-CN" sz="1600" smtClean="0">
                <a:solidFill>
                  <a:srgbClr val="0070C0"/>
                </a:solidFill>
              </a:rPr>
              <a:t> Loc?</a:t>
            </a:r>
            <a:endParaRPr lang="zh-CN" altLang="en-US" sz="16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33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5" grpId="0"/>
      <p:bldP spid="16" grpId="0"/>
      <p:bldP spid="19" grpId="0"/>
      <p:bldP spid="20" grpId="0"/>
      <p:bldP spid="6" grpId="0"/>
      <p:bldP spid="7" grpId="0"/>
      <p:bldP spid="24" grpId="0"/>
      <p:bldP spid="25" grpId="0"/>
      <p:bldP spid="2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30291" y="1612446"/>
            <a:ext cx="4686300" cy="5143500"/>
            <a:chOff x="-7614" y="1451766"/>
            <a:chExt cx="4686300" cy="5143500"/>
          </a:xfrm>
        </p:grpSpPr>
        <p:pic>
          <p:nvPicPr>
            <p:cNvPr id="13" name="Picture 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614" y="1451766"/>
              <a:ext cx="4686300" cy="5143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625783" y="1561614"/>
              <a:ext cx="14120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smtClean="0">
                  <a:solidFill>
                    <a:srgbClr val="FF0000"/>
                  </a:solidFill>
                </a:rPr>
                <a:t>Context switch</a:t>
              </a: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502823" y="2224703"/>
              <a:ext cx="18231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smtClean="0">
                  <a:solidFill>
                    <a:srgbClr val="FF0000"/>
                  </a:solidFill>
                </a:rPr>
                <a:t>Situation transition </a:t>
              </a:r>
              <a:endParaRPr lang="zh-CN" altLang="en-US" sz="1600">
                <a:solidFill>
                  <a:srgbClr val="FF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777001" y="3545569"/>
              <a:ext cx="13976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smtClean="0">
                  <a:solidFill>
                    <a:srgbClr val="FF0000"/>
                  </a:solidFill>
                </a:rPr>
                <a:t>Role transition</a:t>
              </a:r>
              <a:endParaRPr lang="zh-CN" altLang="en-US" sz="1600">
                <a:solidFill>
                  <a:srgbClr val="FF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54147" y="3109466"/>
              <a:ext cx="15205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smtClean="0">
                  <a:solidFill>
                    <a:srgbClr val="FF0000"/>
                  </a:solidFill>
                </a:rPr>
                <a:t>Audio transition</a:t>
              </a:r>
              <a:endParaRPr lang="zh-CN" altLang="en-US" sz="1600">
                <a:solidFill>
                  <a:srgbClr val="FF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44565" y="4410285"/>
              <a:ext cx="17397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smtClean="0">
                  <a:solidFill>
                    <a:srgbClr val="FF0000"/>
                  </a:solidFill>
                </a:rPr>
                <a:t>Location transition</a:t>
              </a:r>
              <a:endParaRPr lang="zh-CN" altLang="en-US" sz="1600">
                <a:solidFill>
                  <a:srgbClr val="FF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21473" y="4971251"/>
              <a:ext cx="14532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smtClean="0">
                  <a:solidFill>
                    <a:srgbClr val="FF0000"/>
                  </a:solidFill>
                </a:rPr>
                <a:t>Body transition</a:t>
              </a:r>
              <a:endParaRPr lang="zh-CN" altLang="en-US" sz="1600">
                <a:solidFill>
                  <a:srgbClr val="FF0000"/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/>
              <a:t>Group Interaction Analysis in Dynamic Context</a:t>
            </a:r>
            <a:endParaRPr lang="zh-CN" altLang="en-US" sz="320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972" y="1175379"/>
            <a:ext cx="16859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567" y="1675251"/>
            <a:ext cx="1685925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972" y="3875526"/>
            <a:ext cx="4680520" cy="1303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152" y="5301208"/>
            <a:ext cx="2924175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5768943"/>
            <a:ext cx="3975370" cy="608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199" y="1175379"/>
            <a:ext cx="2762250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750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6594" y="1534307"/>
            <a:ext cx="4686300" cy="5255318"/>
            <a:chOff x="-7614" y="1339948"/>
            <a:chExt cx="4686300" cy="5255318"/>
          </a:xfrm>
        </p:grpSpPr>
        <p:pic>
          <p:nvPicPr>
            <p:cNvPr id="13" name="Picture 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614" y="1451766"/>
              <a:ext cx="4686300" cy="5143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625783" y="1339948"/>
              <a:ext cx="14120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smtClean="0">
                  <a:solidFill>
                    <a:srgbClr val="FF0000"/>
                  </a:solidFill>
                </a:rPr>
                <a:t>Context switch</a:t>
              </a: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502823" y="2224703"/>
              <a:ext cx="18231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smtClean="0">
                  <a:solidFill>
                    <a:srgbClr val="FF0000"/>
                  </a:solidFill>
                </a:rPr>
                <a:t>Situation transition </a:t>
              </a:r>
              <a:endParaRPr lang="zh-CN" altLang="en-US" sz="1600">
                <a:solidFill>
                  <a:srgbClr val="FF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777001" y="3545569"/>
              <a:ext cx="13976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smtClean="0">
                  <a:solidFill>
                    <a:srgbClr val="FF0000"/>
                  </a:solidFill>
                </a:rPr>
                <a:t>Role transition</a:t>
              </a:r>
              <a:endParaRPr lang="zh-CN" altLang="en-US" sz="1600">
                <a:solidFill>
                  <a:srgbClr val="FF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54147" y="3109466"/>
              <a:ext cx="15205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smtClean="0">
                  <a:solidFill>
                    <a:srgbClr val="FF0000"/>
                  </a:solidFill>
                </a:rPr>
                <a:t>Audio transition</a:t>
              </a:r>
              <a:endParaRPr lang="zh-CN" altLang="en-US" sz="1600">
                <a:solidFill>
                  <a:srgbClr val="FF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44565" y="4410285"/>
              <a:ext cx="17397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smtClean="0">
                  <a:solidFill>
                    <a:srgbClr val="FF0000"/>
                  </a:solidFill>
                </a:rPr>
                <a:t>Location transition</a:t>
              </a:r>
              <a:endParaRPr lang="zh-CN" altLang="en-US" sz="1600">
                <a:solidFill>
                  <a:srgbClr val="FF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21473" y="4971251"/>
              <a:ext cx="14532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smtClean="0">
                  <a:solidFill>
                    <a:srgbClr val="FF0000"/>
                  </a:solidFill>
                </a:rPr>
                <a:t>Body transition</a:t>
              </a:r>
              <a:endParaRPr lang="zh-CN" altLang="en-US" sz="1600">
                <a:solidFill>
                  <a:srgbClr val="FF0000"/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/>
              <a:t>Group Interaction Analysis in Dynamic Context</a:t>
            </a:r>
            <a:endParaRPr lang="zh-CN" altLang="en-US" sz="320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069871"/>
            <a:ext cx="1685925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597" y="5301208"/>
            <a:ext cx="4023306" cy="1366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085056"/>
            <a:ext cx="1685925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087882"/>
            <a:ext cx="1685925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318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Graphical Model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2017713"/>
            <a:ext cx="8116888" cy="4114800"/>
          </a:xfrm>
        </p:spPr>
        <p:txBody>
          <a:bodyPr/>
          <a:lstStyle/>
          <a:p>
            <a:r>
              <a:rPr lang="en-US" altLang="zh-CN" sz="3600">
                <a:solidFill>
                  <a:schemeClr val="hlink"/>
                </a:solidFill>
              </a:rPr>
              <a:t>Modularity</a:t>
            </a:r>
            <a:r>
              <a:rPr lang="en-US" altLang="zh-CN"/>
              <a:t>: a complex system is built by combining simpler parts.</a:t>
            </a:r>
          </a:p>
          <a:p>
            <a:r>
              <a:rPr lang="en-US" altLang="zh-CN" sz="3600">
                <a:solidFill>
                  <a:schemeClr val="hlink"/>
                </a:solidFill>
              </a:rPr>
              <a:t>Probability theory</a:t>
            </a:r>
            <a:r>
              <a:rPr lang="en-US" altLang="zh-CN"/>
              <a:t>: ensures consistency, provides interface models to data.</a:t>
            </a:r>
          </a:p>
          <a:p>
            <a:r>
              <a:rPr lang="en-US" altLang="zh-CN" sz="3600">
                <a:solidFill>
                  <a:schemeClr val="hlink"/>
                </a:solidFill>
              </a:rPr>
              <a:t>Graph theory</a:t>
            </a:r>
            <a:r>
              <a:rPr lang="en-US" altLang="zh-CN"/>
              <a:t>: intuitively appealing interface for humans, efficient general purpose algorithms.</a:t>
            </a:r>
          </a:p>
        </p:txBody>
      </p:sp>
    </p:spTree>
    <p:extLst>
      <p:ext uri="{BB962C8B-B14F-4D97-AF65-F5344CB8AC3E}">
        <p14:creationId xmlns:p14="http://schemas.microsoft.com/office/powerpoint/2010/main" val="271236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/>
              <a:t>Group Interaction Analysis in Dynamic Context</a:t>
            </a:r>
            <a:endParaRPr lang="zh-CN" altLang="en-US" sz="320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7" y="2060848"/>
            <a:ext cx="8978498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211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/>
              <a:t>Group Interaction Analysis in Dynamic Context</a:t>
            </a:r>
            <a:endParaRPr lang="zh-CN" altLang="en-US" sz="320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6" y="1412776"/>
            <a:ext cx="9028669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941168"/>
            <a:ext cx="7001922" cy="183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211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smtClean="0"/>
              <a:t>Introduction</a:t>
            </a:r>
          </a:p>
          <a:p>
            <a:r>
              <a:rPr lang="en-US" altLang="zh-CN" smtClean="0"/>
              <a:t>Generative </a:t>
            </a:r>
            <a:r>
              <a:rPr lang="en-US" altLang="zh-CN"/>
              <a:t>Models</a:t>
            </a:r>
            <a:endParaRPr lang="en-US" altLang="zh-CN" smtClean="0"/>
          </a:p>
          <a:p>
            <a:pPr lvl="1"/>
            <a:r>
              <a:rPr lang="en-US" altLang="zh-CN" smtClean="0"/>
              <a:t>Bayesian Network (BN)</a:t>
            </a:r>
          </a:p>
          <a:p>
            <a:pPr lvl="1"/>
            <a:r>
              <a:rPr lang="en-US" altLang="zh-CN"/>
              <a:t>Markov Random Field </a:t>
            </a:r>
            <a:r>
              <a:rPr lang="en-US" altLang="zh-CN" smtClean="0"/>
              <a:t>(MRF)</a:t>
            </a:r>
          </a:p>
          <a:p>
            <a:pPr lvl="1"/>
            <a:r>
              <a:rPr lang="en-US" altLang="zh-CN" smtClean="0"/>
              <a:t>Sequential Models</a:t>
            </a:r>
          </a:p>
          <a:p>
            <a:pPr lvl="2"/>
            <a:r>
              <a:rPr lang="en-US" altLang="zh-CN" smtClean="0"/>
              <a:t>Introduction</a:t>
            </a:r>
          </a:p>
          <a:p>
            <a:pPr lvl="2"/>
            <a:r>
              <a:rPr lang="en-US" altLang="zh-CN" smtClean="0"/>
              <a:t>Hidden </a:t>
            </a:r>
            <a:r>
              <a:rPr lang="en-US" altLang="zh-CN"/>
              <a:t>Markov </a:t>
            </a:r>
            <a:r>
              <a:rPr lang="en-US" altLang="zh-CN" smtClean="0"/>
              <a:t>Model (HMM)</a:t>
            </a:r>
          </a:p>
          <a:p>
            <a:pPr lvl="2"/>
            <a:r>
              <a:rPr lang="en-US" altLang="zh-CN" smtClean="0"/>
              <a:t>Dynamic Bayesian </a:t>
            </a:r>
            <a:r>
              <a:rPr lang="en-US" altLang="zh-CN"/>
              <a:t>Network </a:t>
            </a:r>
            <a:r>
              <a:rPr lang="en-US" altLang="zh-CN" smtClean="0"/>
              <a:t>(DBN)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 smtClean="0">
                <a:solidFill>
                  <a:srgbClr val="FF0000"/>
                </a:solidFill>
              </a:rPr>
              <a:t>Discriminative Models</a:t>
            </a:r>
          </a:p>
          <a:p>
            <a:pPr lvl="1"/>
            <a:r>
              <a:rPr lang="en-US" altLang="zh-CN" smtClean="0">
                <a:solidFill>
                  <a:srgbClr val="FF0000"/>
                </a:solidFill>
              </a:rPr>
              <a:t>Introduction</a:t>
            </a:r>
          </a:p>
          <a:p>
            <a:pPr lvl="1"/>
            <a:r>
              <a:rPr lang="en-US" altLang="zh-CN"/>
              <a:t>Conditional Random Field (CRF)</a:t>
            </a:r>
            <a:endParaRPr lang="en-US" altLang="zh-CN" smtClean="0"/>
          </a:p>
          <a:p>
            <a:pPr lvl="1"/>
            <a:r>
              <a:rPr lang="en-US" altLang="zh-CN"/>
              <a:t>Max-margin Markov Networks</a:t>
            </a:r>
          </a:p>
          <a:p>
            <a:r>
              <a:rPr lang="en-US" altLang="zh-CN" smtClean="0"/>
              <a:t>Summary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060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/>
              <a:t>Shortcomings of Hidden Markov Model</a:t>
            </a:r>
            <a:endParaRPr lang="zh-CN" altLang="en-US" sz="360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853785"/>
            <a:ext cx="7271673" cy="359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208"/>
          <a:stretch/>
        </p:blipFill>
        <p:spPr bwMode="auto">
          <a:xfrm>
            <a:off x="2483768" y="1412776"/>
            <a:ext cx="3798678" cy="1265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702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Generative vs. Discriminative</a:t>
            </a:r>
            <a:endParaRPr lang="zh-CN" alt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46" y="2132856"/>
            <a:ext cx="8109187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211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1"/>
            <a:ext cx="8424937" cy="4881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接箭头连接符 4"/>
          <p:cNvCxnSpPr/>
          <p:nvPr/>
        </p:nvCxnSpPr>
        <p:spPr>
          <a:xfrm flipV="1">
            <a:off x="1043608" y="1772816"/>
            <a:ext cx="0" cy="100811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 rot="1131131">
            <a:off x="1676979" y="2134951"/>
            <a:ext cx="3284860" cy="4825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208"/>
          <a:stretch/>
        </p:blipFill>
        <p:spPr bwMode="auto">
          <a:xfrm>
            <a:off x="5130971" y="21480"/>
            <a:ext cx="3959787" cy="131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/>
              <a:t>Structured Conditional Models</a:t>
            </a:r>
            <a:endParaRPr lang="zh-CN" altLang="en-US" sz="3200"/>
          </a:p>
        </p:txBody>
      </p:sp>
    </p:spTree>
    <p:extLst>
      <p:ext uri="{BB962C8B-B14F-4D97-AF65-F5344CB8AC3E}">
        <p14:creationId xmlns:p14="http://schemas.microsoft.com/office/powerpoint/2010/main" val="214256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smtClean="0"/>
              <a:t>Introduction</a:t>
            </a:r>
          </a:p>
          <a:p>
            <a:r>
              <a:rPr lang="en-US" altLang="zh-CN" smtClean="0"/>
              <a:t>Generative </a:t>
            </a:r>
            <a:r>
              <a:rPr lang="en-US" altLang="zh-CN"/>
              <a:t>Models</a:t>
            </a:r>
            <a:endParaRPr lang="en-US" altLang="zh-CN" smtClean="0"/>
          </a:p>
          <a:p>
            <a:pPr lvl="1"/>
            <a:r>
              <a:rPr lang="en-US" altLang="zh-CN" smtClean="0"/>
              <a:t>Bayesian Network (BN)</a:t>
            </a:r>
          </a:p>
          <a:p>
            <a:pPr lvl="1"/>
            <a:r>
              <a:rPr lang="en-US" altLang="zh-CN"/>
              <a:t>Markov Random Field </a:t>
            </a:r>
            <a:r>
              <a:rPr lang="en-US" altLang="zh-CN" smtClean="0"/>
              <a:t>(MRF)</a:t>
            </a:r>
          </a:p>
          <a:p>
            <a:pPr lvl="1"/>
            <a:r>
              <a:rPr lang="en-US" altLang="zh-CN" smtClean="0"/>
              <a:t>Sequential Models</a:t>
            </a:r>
          </a:p>
          <a:p>
            <a:pPr lvl="2"/>
            <a:r>
              <a:rPr lang="en-US" altLang="zh-CN" smtClean="0"/>
              <a:t>Introduction</a:t>
            </a:r>
          </a:p>
          <a:p>
            <a:pPr lvl="2"/>
            <a:r>
              <a:rPr lang="en-US" altLang="zh-CN" smtClean="0"/>
              <a:t>Hidden </a:t>
            </a:r>
            <a:r>
              <a:rPr lang="en-US" altLang="zh-CN"/>
              <a:t>Markov </a:t>
            </a:r>
            <a:r>
              <a:rPr lang="en-US" altLang="zh-CN" smtClean="0"/>
              <a:t>Model (HMM)</a:t>
            </a:r>
          </a:p>
          <a:p>
            <a:pPr lvl="2"/>
            <a:r>
              <a:rPr lang="en-US" altLang="zh-CN" smtClean="0"/>
              <a:t>Dynamic Bayesian </a:t>
            </a:r>
            <a:r>
              <a:rPr lang="en-US" altLang="zh-CN"/>
              <a:t>Network </a:t>
            </a:r>
            <a:r>
              <a:rPr lang="en-US" altLang="zh-CN" smtClean="0"/>
              <a:t>(DBN)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 smtClean="0">
                <a:solidFill>
                  <a:srgbClr val="FF0000"/>
                </a:solidFill>
              </a:rPr>
              <a:t>Discriminative Models</a:t>
            </a:r>
          </a:p>
          <a:p>
            <a:pPr lvl="1"/>
            <a:r>
              <a:rPr lang="en-US" altLang="zh-CN" smtClean="0"/>
              <a:t>Introduction</a:t>
            </a:r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Conditional Random Field (CRF)</a:t>
            </a:r>
            <a:endParaRPr lang="en-US" altLang="zh-CN" smtClean="0">
              <a:solidFill>
                <a:srgbClr val="FF0000"/>
              </a:solidFill>
            </a:endParaRPr>
          </a:p>
          <a:p>
            <a:pPr lvl="1"/>
            <a:r>
              <a:rPr lang="en-US" altLang="zh-CN"/>
              <a:t>Max-margin Markov Networks</a:t>
            </a:r>
          </a:p>
          <a:p>
            <a:r>
              <a:rPr lang="en-US" altLang="zh-CN" smtClean="0"/>
              <a:t>Summary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21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Conditional Random Fields</a:t>
            </a:r>
            <a:endParaRPr lang="zh-CN" altLang="en-US" smtClean="0"/>
          </a:p>
        </p:txBody>
      </p:sp>
      <p:sp>
        <p:nvSpPr>
          <p:cNvPr id="404482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Tx/>
              <a:buBlip>
                <a:blip r:embed="rId2"/>
              </a:buBlip>
            </a:pPr>
            <a:endParaRPr lang="en-US" altLang="zh-CN" smtClean="0"/>
          </a:p>
          <a:p>
            <a:pPr>
              <a:buFontTx/>
              <a:buBlip>
                <a:blip r:embed="rId2"/>
              </a:buBlip>
            </a:pPr>
            <a:endParaRPr lang="en-US" altLang="zh-CN" smtClean="0"/>
          </a:p>
          <a:p>
            <a:pPr>
              <a:buFontTx/>
              <a:buBlip>
                <a:blip r:embed="rId2"/>
              </a:buBlip>
            </a:pPr>
            <a:endParaRPr lang="en-US" altLang="zh-CN" smtClean="0"/>
          </a:p>
          <a:p>
            <a:pPr>
              <a:buFontTx/>
              <a:buBlip>
                <a:blip r:embed="rId2"/>
              </a:buBlip>
            </a:pPr>
            <a:endParaRPr lang="en-US" altLang="zh-CN" smtClean="0"/>
          </a:p>
          <a:p>
            <a:pPr>
              <a:buFontTx/>
              <a:buBlip>
                <a:blip r:embed="rId2"/>
              </a:buBlip>
            </a:pPr>
            <a:endParaRPr lang="en-US" altLang="zh-CN" smtClean="0"/>
          </a:p>
          <a:p>
            <a:pPr marL="0" indent="0">
              <a:buNone/>
            </a:pPr>
            <a:endParaRPr lang="en-US" altLang="zh-CN" smtClean="0"/>
          </a:p>
          <a:p>
            <a:pPr>
              <a:buFontTx/>
              <a:buBlip>
                <a:blip r:embed="rId2"/>
              </a:buBlip>
            </a:pPr>
            <a:r>
              <a:rPr lang="en-US" altLang="zh-CN" smtClean="0">
                <a:solidFill>
                  <a:srgbClr val="0000FF"/>
                </a:solidFill>
              </a:rPr>
              <a:t>A random field model conditioned on inputs</a:t>
            </a:r>
          </a:p>
          <a:p>
            <a:pPr>
              <a:buFontTx/>
              <a:buBlip>
                <a:blip r:embed="rId2"/>
              </a:buBlip>
            </a:pPr>
            <a:endParaRPr lang="en-US" altLang="zh-CN" smtClean="0">
              <a:solidFill>
                <a:srgbClr val="0000FF"/>
              </a:solidFill>
            </a:endParaRPr>
          </a:p>
          <a:p>
            <a:pPr>
              <a:buFontTx/>
              <a:buBlip>
                <a:blip r:embed="rId2"/>
              </a:buBlip>
            </a:pPr>
            <a:r>
              <a:rPr lang="en-US" altLang="zh-CN" smtClean="0"/>
              <a:t>Examples:</a:t>
            </a:r>
            <a:endParaRPr lang="zh-CN" altLang="en-US" smtClean="0"/>
          </a:p>
        </p:txBody>
      </p:sp>
      <p:pic>
        <p:nvPicPr>
          <p:cNvPr id="4044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4938" y="1628775"/>
            <a:ext cx="6696075" cy="2455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4484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47864" y="4869160"/>
            <a:ext cx="3857625" cy="151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3339136" y="6386810"/>
            <a:ext cx="174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Chain structured</a:t>
            </a:r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590110" y="6437222"/>
            <a:ext cx="1615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Grid structured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29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zh-CN" smtClean="0"/>
              <a:t>Chain structured CRF</a:t>
            </a:r>
            <a:endParaRPr lang="zh-CN" alt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0" y="1684224"/>
            <a:ext cx="8762229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2278" y="6054992"/>
            <a:ext cx="4416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CRF </a:t>
            </a:r>
            <a:r>
              <a:rPr lang="en-US" altLang="zh-CN" smtClean="0"/>
              <a:t>: </a:t>
            </a:r>
            <a:r>
              <a:rPr lang="en-US" altLang="zh-CN"/>
              <a:t>Learn </a:t>
            </a:r>
            <a:r>
              <a:rPr lang="en-US" altLang="zh-CN" smtClean="0"/>
              <a:t>probability </a:t>
            </a:r>
            <a:r>
              <a:rPr lang="en-US" altLang="zh-CN"/>
              <a:t>distribution from </a:t>
            </a:r>
            <a:r>
              <a:rPr lang="en-US" altLang="zh-CN" smtClean="0"/>
              <a:t>data</a:t>
            </a:r>
          </a:p>
          <a:p>
            <a:r>
              <a:rPr lang="en-US" altLang="zh-CN" smtClean="0"/>
              <a:t> (</a:t>
            </a:r>
            <a:r>
              <a:rPr lang="en-US" altLang="zh-CN">
                <a:solidFill>
                  <a:srgbClr val="FF0000"/>
                </a:solidFill>
              </a:rPr>
              <a:t>Structured Learning</a:t>
            </a:r>
            <a:r>
              <a:rPr lang="en-US" altLang="zh-CN"/>
              <a:t>)</a:t>
            </a:r>
            <a:endParaRPr lang="en-US" altLang="zh-CN" smtClean="0"/>
          </a:p>
        </p:txBody>
      </p:sp>
      <p:sp>
        <p:nvSpPr>
          <p:cNvPr id="5" name="TextBox 4"/>
          <p:cNvSpPr txBox="1"/>
          <p:nvPr/>
        </p:nvSpPr>
        <p:spPr>
          <a:xfrm>
            <a:off x="5220072" y="6105194"/>
            <a:ext cx="197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rgbClr val="0070C0"/>
                </a:solidFill>
              </a:rPr>
              <a:t>Logistic Regression</a:t>
            </a:r>
            <a:endParaRPr lang="zh-CN" altLang="en-US" b="1">
              <a:solidFill>
                <a:srgbClr val="0070C0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0" y="764704"/>
            <a:ext cx="2880320" cy="1104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03" y="392140"/>
            <a:ext cx="3324225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79971" y="4462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HMM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25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73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smtClean="0"/>
              <a:t>Discriminative Learning</a:t>
            </a:r>
            <a:br>
              <a:rPr lang="en-US" altLang="zh-CN" sz="3600" smtClean="0"/>
            </a:br>
            <a:r>
              <a:rPr lang="en-US" altLang="zh-CN" sz="3600" smtClean="0"/>
              <a:t>          from unstructured to structured</a:t>
            </a:r>
            <a:endParaRPr lang="zh-CN" altLang="en-US" sz="3600" smtClean="0"/>
          </a:p>
        </p:txBody>
      </p:sp>
      <p:graphicFrame>
        <p:nvGraphicFramePr>
          <p:cNvPr id="1032" name="Object 8"/>
          <p:cNvGraphicFramePr>
            <a:graphicFrameLocks noChangeAspect="1"/>
          </p:cNvGraphicFramePr>
          <p:nvPr/>
        </p:nvGraphicFramePr>
        <p:xfrm>
          <a:off x="1150938" y="2668588"/>
          <a:ext cx="2503487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5" name="Formula" r:id="rId4" imgW="1823760" imgH="432000" progId="">
                  <p:embed/>
                </p:oleObj>
              </mc:Choice>
              <mc:Fallback>
                <p:oleObj name="Formula" r:id="rId4" imgW="1823760" imgH="4320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938" y="2668588"/>
                        <a:ext cx="2503487" cy="555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3" name="Object 9"/>
          <p:cNvGraphicFramePr>
            <a:graphicFrameLocks noChangeAspect="1"/>
          </p:cNvGraphicFramePr>
          <p:nvPr/>
        </p:nvGraphicFramePr>
        <p:xfrm>
          <a:off x="1082675" y="3257550"/>
          <a:ext cx="2573338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6" name="Formula" r:id="rId6" imgW="1820160" imgH="395280" progId="">
                  <p:embed/>
                </p:oleObj>
              </mc:Choice>
              <mc:Fallback>
                <p:oleObj name="Formula" r:id="rId6" imgW="1820160" imgH="3952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2675" y="3257550"/>
                        <a:ext cx="2573338" cy="557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5275" name="Content Placeholder 2"/>
          <p:cNvSpPr txBox="1">
            <a:spLocks/>
          </p:cNvSpPr>
          <p:nvPr/>
        </p:nvSpPr>
        <p:spPr bwMode="auto">
          <a:xfrm>
            <a:off x="582613" y="2097088"/>
            <a:ext cx="3571875" cy="1785937"/>
          </a:xfrm>
          <a:prstGeom prst="rect">
            <a:avLst/>
          </a:prstGeom>
          <a:noFill/>
          <a:ln w="9525">
            <a:solidFill>
              <a:srgbClr val="3516F0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1"/>
              </a:buClr>
              <a:buFont typeface="Perpetua"/>
              <a:buChar char="–"/>
            </a:pPr>
            <a:r>
              <a:rPr lang="en-US" altLang="zh-CN">
                <a:latin typeface="Perpetua"/>
              </a:rPr>
              <a:t>Logistic Regression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rgbClr val="C00000"/>
              </a:buClr>
              <a:buFont typeface="Arial" charset="0"/>
              <a:buChar char="•"/>
            </a:pPr>
            <a:r>
              <a:rPr lang="en-US" altLang="zh-CN" sz="1400">
                <a:latin typeface="Perpetua"/>
              </a:rPr>
              <a:t>maximum likelihood estimation</a:t>
            </a:r>
          </a:p>
        </p:txBody>
      </p:sp>
      <p:sp>
        <p:nvSpPr>
          <p:cNvPr id="395276" name="Content Placeholder 2"/>
          <p:cNvSpPr txBox="1">
            <a:spLocks/>
          </p:cNvSpPr>
          <p:nvPr/>
        </p:nvSpPr>
        <p:spPr bwMode="auto">
          <a:xfrm>
            <a:off x="5099050" y="1706563"/>
            <a:ext cx="3740150" cy="2190750"/>
          </a:xfrm>
          <a:prstGeom prst="rect">
            <a:avLst/>
          </a:prstGeom>
          <a:noFill/>
          <a:ln w="9525">
            <a:solidFill>
              <a:srgbClr val="3516F0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Perpetua"/>
              <a:buChar char="–"/>
            </a:pPr>
            <a:r>
              <a:rPr lang="en-US" altLang="zh-CN">
                <a:latin typeface="Perpetua"/>
              </a:rPr>
              <a:t>Conditional Random Fields: CRFs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rgbClr val="C00000"/>
              </a:buClr>
              <a:buSzPct val="85000"/>
              <a:buFont typeface="Arial" charset="0"/>
              <a:buChar char="•"/>
            </a:pPr>
            <a:r>
              <a:rPr lang="en-US" altLang="zh-CN" sz="1400">
                <a:latin typeface="Perpetua"/>
              </a:rPr>
              <a:t>maximum likelihood estimation</a:t>
            </a:r>
          </a:p>
        </p:txBody>
      </p:sp>
      <p:graphicFrame>
        <p:nvGraphicFramePr>
          <p:cNvPr id="3074" name="Object 3"/>
          <p:cNvGraphicFramePr>
            <a:graphicFrameLocks noChangeAspect="1"/>
          </p:cNvGraphicFramePr>
          <p:nvPr/>
        </p:nvGraphicFramePr>
        <p:xfrm>
          <a:off x="5607050" y="2416175"/>
          <a:ext cx="2668588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7" name="Formula" r:id="rId8" imgW="1847880" imgH="432000" progId="">
                  <p:embed/>
                </p:oleObj>
              </mc:Choice>
              <mc:Fallback>
                <p:oleObj name="Formula" r:id="rId8" imgW="1847880" imgH="4320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7050" y="2416175"/>
                        <a:ext cx="2668588" cy="585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4"/>
          <p:cNvGraphicFramePr>
            <a:graphicFrameLocks noChangeAspect="1"/>
          </p:cNvGraphicFramePr>
          <p:nvPr/>
        </p:nvGraphicFramePr>
        <p:xfrm>
          <a:off x="5511800" y="3155950"/>
          <a:ext cx="2928938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8" name="Formula" r:id="rId10" imgW="1878480" imgH="391320" progId="">
                  <p:embed/>
                </p:oleObj>
              </mc:Choice>
              <mc:Fallback>
                <p:oleObj name="Formula" r:id="rId10" imgW="1878480" imgH="39132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1800" y="3155950"/>
                        <a:ext cx="2928938" cy="611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Straight Arrow Connector 19"/>
          <p:cNvCxnSpPr/>
          <p:nvPr/>
        </p:nvCxnSpPr>
        <p:spPr>
          <a:xfrm flipV="1">
            <a:off x="4240213" y="2651125"/>
            <a:ext cx="803275" cy="350838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21" y="4437112"/>
            <a:ext cx="8943975" cy="233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339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Graphical Model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400"/>
              <a:t>Many of the classical multivariate probabilistic systems are special cases of the general graphical model formalism: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2400"/>
              <a:t>    </a:t>
            </a:r>
            <a:r>
              <a:rPr lang="en-US" sz="2400" smtClean="0"/>
              <a:t>	-Mixture </a:t>
            </a:r>
            <a:r>
              <a:rPr lang="en-US" sz="2400"/>
              <a:t>models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2400"/>
              <a:t>    </a:t>
            </a:r>
            <a:r>
              <a:rPr lang="en-US" sz="2400" smtClean="0"/>
              <a:t>	-</a:t>
            </a:r>
            <a:r>
              <a:rPr lang="en-US" sz="2400"/>
              <a:t>Factor analysis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2400"/>
              <a:t>    </a:t>
            </a:r>
            <a:r>
              <a:rPr lang="en-US" sz="2400" smtClean="0"/>
              <a:t>	-</a:t>
            </a:r>
            <a:r>
              <a:rPr lang="en-US" sz="2400"/>
              <a:t>Hidden Markov Models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2400"/>
              <a:t>    </a:t>
            </a:r>
            <a:r>
              <a:rPr lang="en-US" sz="2400" smtClean="0"/>
              <a:t>	-</a:t>
            </a:r>
            <a:r>
              <a:rPr lang="en-US" sz="2400"/>
              <a:t>Kalman filters</a:t>
            </a:r>
          </a:p>
          <a:p>
            <a:pPr>
              <a:lnSpc>
                <a:spcPct val="80000"/>
              </a:lnSpc>
            </a:pPr>
            <a:endParaRPr lang="en-US" sz="2400"/>
          </a:p>
          <a:p>
            <a:pPr>
              <a:lnSpc>
                <a:spcPct val="80000"/>
              </a:lnSpc>
            </a:pPr>
            <a:r>
              <a:rPr lang="en-US" sz="2400"/>
              <a:t>The graphical model framework provides a way to view all of these systems as instances of common underlying formalism.</a:t>
            </a:r>
          </a:p>
          <a:p>
            <a:pPr>
              <a:lnSpc>
                <a:spcPct val="80000"/>
              </a:lnSpc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75272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zh-CN" smtClean="0"/>
              <a:t>Grid structured CRF</a:t>
            </a:r>
            <a:endParaRPr lang="zh-CN" alt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 rotWithShape="1">
          <a:blip r:embed="rId2"/>
          <a:srcRect l="51803"/>
          <a:stretch/>
        </p:blipFill>
        <p:spPr bwMode="auto">
          <a:xfrm>
            <a:off x="6444208" y="4358523"/>
            <a:ext cx="2480183" cy="2024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013" y="1482345"/>
            <a:ext cx="5328592" cy="1829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498554"/>
            <a:ext cx="5483310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4" name="直接连接符 23"/>
          <p:cNvCxnSpPr/>
          <p:nvPr/>
        </p:nvCxnSpPr>
        <p:spPr>
          <a:xfrm flipV="1">
            <a:off x="251520" y="4221088"/>
            <a:ext cx="8856984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065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Grid structured CRF</a:t>
            </a:r>
            <a:endParaRPr lang="zh-CN" alt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71" y="2132856"/>
            <a:ext cx="7991251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209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/>
              <a:t>Grid structured CRF</a:t>
            </a:r>
            <a:endParaRPr lang="zh-CN" alt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7920880" cy="5027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394" y="116632"/>
            <a:ext cx="3600400" cy="1229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975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/>
              <a:t>Grid structured CRF</a:t>
            </a:r>
            <a:endParaRPr lang="zh-CN" alt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84783"/>
            <a:ext cx="7344816" cy="4927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394" y="116632"/>
            <a:ext cx="3600400" cy="1229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246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Structure </a:t>
            </a:r>
            <a:r>
              <a:rPr lang="en-US" altLang="zh-CN" smtClean="0"/>
              <a:t>Detection/Classification</a:t>
            </a:r>
            <a:endParaRPr lang="zh-CN" alt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" y="1412776"/>
            <a:ext cx="8772525" cy="515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444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332656"/>
            <a:ext cx="9029700" cy="639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548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smtClean="0"/>
              <a:t>Introduction</a:t>
            </a:r>
          </a:p>
          <a:p>
            <a:r>
              <a:rPr lang="en-US" altLang="zh-CN" smtClean="0"/>
              <a:t>Generative </a:t>
            </a:r>
            <a:r>
              <a:rPr lang="en-US" altLang="zh-CN"/>
              <a:t>Models</a:t>
            </a:r>
            <a:endParaRPr lang="en-US" altLang="zh-CN" smtClean="0"/>
          </a:p>
          <a:p>
            <a:pPr lvl="1"/>
            <a:r>
              <a:rPr lang="en-US" altLang="zh-CN" smtClean="0"/>
              <a:t>Bayesian Network (BN)</a:t>
            </a:r>
          </a:p>
          <a:p>
            <a:pPr lvl="1"/>
            <a:r>
              <a:rPr lang="en-US" altLang="zh-CN"/>
              <a:t>Markov Random Field </a:t>
            </a:r>
            <a:r>
              <a:rPr lang="en-US" altLang="zh-CN" smtClean="0"/>
              <a:t>(MRF)</a:t>
            </a:r>
          </a:p>
          <a:p>
            <a:pPr lvl="1"/>
            <a:r>
              <a:rPr lang="en-US" altLang="zh-CN" smtClean="0"/>
              <a:t>Sequential Models</a:t>
            </a:r>
          </a:p>
          <a:p>
            <a:pPr lvl="2"/>
            <a:r>
              <a:rPr lang="en-US" altLang="zh-CN" smtClean="0"/>
              <a:t>Introduction</a:t>
            </a:r>
          </a:p>
          <a:p>
            <a:pPr lvl="2"/>
            <a:r>
              <a:rPr lang="en-US" altLang="zh-CN" smtClean="0"/>
              <a:t>Hidden </a:t>
            </a:r>
            <a:r>
              <a:rPr lang="en-US" altLang="zh-CN"/>
              <a:t>Markov </a:t>
            </a:r>
            <a:r>
              <a:rPr lang="en-US" altLang="zh-CN" smtClean="0"/>
              <a:t>Model (HMM)</a:t>
            </a:r>
          </a:p>
          <a:p>
            <a:pPr lvl="2"/>
            <a:r>
              <a:rPr lang="en-US" altLang="zh-CN" smtClean="0"/>
              <a:t>Dynamic Bayesian </a:t>
            </a:r>
            <a:r>
              <a:rPr lang="en-US" altLang="zh-CN"/>
              <a:t>Network </a:t>
            </a:r>
            <a:r>
              <a:rPr lang="en-US" altLang="zh-CN" smtClean="0"/>
              <a:t>(DBN)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 smtClean="0">
                <a:solidFill>
                  <a:srgbClr val="FF0000"/>
                </a:solidFill>
              </a:rPr>
              <a:t>Discriminative Models</a:t>
            </a:r>
          </a:p>
          <a:p>
            <a:pPr lvl="1"/>
            <a:r>
              <a:rPr lang="en-US" altLang="zh-CN" smtClean="0"/>
              <a:t>Introduction</a:t>
            </a:r>
          </a:p>
          <a:p>
            <a:pPr lvl="1"/>
            <a:r>
              <a:rPr lang="en-US" altLang="zh-CN"/>
              <a:t>Conditional Random Field (CRF)</a:t>
            </a:r>
            <a:endParaRPr lang="en-US" altLang="zh-CN" smtClean="0"/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Max-margin Markov Networks</a:t>
            </a:r>
          </a:p>
          <a:p>
            <a:r>
              <a:rPr lang="en-US" altLang="zh-CN" smtClean="0"/>
              <a:t>Summary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453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73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smtClean="0"/>
              <a:t>Discriminative Learning</a:t>
            </a:r>
            <a:br>
              <a:rPr lang="en-US" altLang="zh-CN" sz="3600" smtClean="0"/>
            </a:br>
            <a:r>
              <a:rPr lang="en-US" altLang="zh-CN" sz="3600" smtClean="0"/>
              <a:t>          from unstructured to structured</a:t>
            </a:r>
            <a:endParaRPr lang="zh-CN" altLang="en-US" sz="3600" smtClean="0"/>
          </a:p>
        </p:txBody>
      </p:sp>
      <p:graphicFrame>
        <p:nvGraphicFramePr>
          <p:cNvPr id="103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0203195"/>
              </p:ext>
            </p:extLst>
          </p:nvPr>
        </p:nvGraphicFramePr>
        <p:xfrm>
          <a:off x="1144588" y="4361780"/>
          <a:ext cx="2566987" cy="118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9" name="Formula" r:id="rId4" imgW="1709640" imgH="777240" progId="">
                  <p:embed/>
                </p:oleObj>
              </mc:Choice>
              <mc:Fallback>
                <p:oleObj name="Formula" r:id="rId4" imgW="1709640" imgH="7772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4588" y="4361780"/>
                        <a:ext cx="2566987" cy="1182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1663663"/>
              </p:ext>
            </p:extLst>
          </p:nvPr>
        </p:nvGraphicFramePr>
        <p:xfrm>
          <a:off x="1150938" y="2302793"/>
          <a:ext cx="2503487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0" name="Formula" r:id="rId6" imgW="1823760" imgH="432000" progId="">
                  <p:embed/>
                </p:oleObj>
              </mc:Choice>
              <mc:Fallback>
                <p:oleObj name="Formula" r:id="rId6" imgW="1823760" imgH="4320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938" y="2302793"/>
                        <a:ext cx="2503487" cy="555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2940989"/>
              </p:ext>
            </p:extLst>
          </p:nvPr>
        </p:nvGraphicFramePr>
        <p:xfrm>
          <a:off x="1082675" y="2891755"/>
          <a:ext cx="2573338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1" name="Formula" r:id="rId8" imgW="1820160" imgH="395280" progId="">
                  <p:embed/>
                </p:oleObj>
              </mc:Choice>
              <mc:Fallback>
                <p:oleObj name="Formula" r:id="rId8" imgW="1820160" imgH="3952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2675" y="2891755"/>
                        <a:ext cx="2573338" cy="557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5274" name="Content Placeholder 2"/>
          <p:cNvSpPr txBox="1">
            <a:spLocks/>
          </p:cNvSpPr>
          <p:nvPr/>
        </p:nvSpPr>
        <p:spPr bwMode="auto">
          <a:xfrm>
            <a:off x="574675" y="3717255"/>
            <a:ext cx="3590925" cy="1785938"/>
          </a:xfrm>
          <a:prstGeom prst="rect">
            <a:avLst/>
          </a:prstGeom>
          <a:noFill/>
          <a:ln w="12700">
            <a:solidFill>
              <a:srgbClr val="3516F0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C00000"/>
              </a:buClr>
              <a:buFont typeface="Perpetua"/>
              <a:buChar char="–"/>
            </a:pPr>
            <a:r>
              <a:rPr lang="en-US" altLang="zh-CN">
                <a:latin typeface="Perpetua"/>
              </a:rPr>
              <a:t>Support Vector Machines (SVM)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rgbClr val="C00000"/>
              </a:buClr>
              <a:buFont typeface="Arial" charset="0"/>
              <a:buChar char="•"/>
            </a:pPr>
            <a:r>
              <a:rPr lang="en-US" altLang="zh-CN" sz="1400">
                <a:latin typeface="Perpetua"/>
              </a:rPr>
              <a:t>max-margin learning</a:t>
            </a:r>
          </a:p>
        </p:txBody>
      </p:sp>
      <p:sp>
        <p:nvSpPr>
          <p:cNvPr id="395275" name="Content Placeholder 2"/>
          <p:cNvSpPr txBox="1">
            <a:spLocks/>
          </p:cNvSpPr>
          <p:nvPr/>
        </p:nvSpPr>
        <p:spPr bwMode="auto">
          <a:xfrm>
            <a:off x="582613" y="1731293"/>
            <a:ext cx="3571875" cy="1785937"/>
          </a:xfrm>
          <a:prstGeom prst="rect">
            <a:avLst/>
          </a:prstGeom>
          <a:noFill/>
          <a:ln w="9525">
            <a:solidFill>
              <a:srgbClr val="3516F0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1"/>
              </a:buClr>
              <a:buFont typeface="Perpetua"/>
              <a:buChar char="–"/>
            </a:pPr>
            <a:r>
              <a:rPr lang="en-US" altLang="zh-CN">
                <a:latin typeface="Perpetua"/>
              </a:rPr>
              <a:t>Logistic Regression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rgbClr val="C00000"/>
              </a:buClr>
              <a:buFont typeface="Arial" charset="0"/>
              <a:buChar char="•"/>
            </a:pPr>
            <a:r>
              <a:rPr lang="en-US" altLang="zh-CN" sz="1400">
                <a:latin typeface="Perpetua"/>
              </a:rPr>
              <a:t>maximum likelihood estimation</a:t>
            </a:r>
          </a:p>
        </p:txBody>
      </p:sp>
      <p:sp>
        <p:nvSpPr>
          <p:cNvPr id="395276" name="Content Placeholder 2"/>
          <p:cNvSpPr txBox="1">
            <a:spLocks/>
          </p:cNvSpPr>
          <p:nvPr/>
        </p:nvSpPr>
        <p:spPr bwMode="auto">
          <a:xfrm>
            <a:off x="5099050" y="1340768"/>
            <a:ext cx="3740150" cy="2190750"/>
          </a:xfrm>
          <a:prstGeom prst="rect">
            <a:avLst/>
          </a:prstGeom>
          <a:noFill/>
          <a:ln w="9525">
            <a:solidFill>
              <a:srgbClr val="3516F0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Perpetua"/>
              <a:buChar char="–"/>
            </a:pPr>
            <a:r>
              <a:rPr lang="en-US" altLang="zh-CN">
                <a:latin typeface="Perpetua"/>
              </a:rPr>
              <a:t>Conditional Random Fields: CRFs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rgbClr val="C00000"/>
              </a:buClr>
              <a:buSzPct val="85000"/>
              <a:buFont typeface="Arial" charset="0"/>
              <a:buChar char="•"/>
            </a:pPr>
            <a:r>
              <a:rPr lang="en-US" altLang="zh-CN" sz="1400">
                <a:latin typeface="Perpetua"/>
              </a:rPr>
              <a:t>maximum likelihood estimation</a:t>
            </a:r>
          </a:p>
        </p:txBody>
      </p:sp>
      <p:graphicFrame>
        <p:nvGraphicFramePr>
          <p:cNvPr id="307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186227"/>
              </p:ext>
            </p:extLst>
          </p:nvPr>
        </p:nvGraphicFramePr>
        <p:xfrm>
          <a:off x="5607050" y="2050380"/>
          <a:ext cx="2668588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2" name="Formula" r:id="rId10" imgW="1847880" imgH="432000" progId="">
                  <p:embed/>
                </p:oleObj>
              </mc:Choice>
              <mc:Fallback>
                <p:oleObj name="Formula" r:id="rId10" imgW="1847880" imgH="4320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7050" y="2050380"/>
                        <a:ext cx="2668588" cy="585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0151660"/>
              </p:ext>
            </p:extLst>
          </p:nvPr>
        </p:nvGraphicFramePr>
        <p:xfrm>
          <a:off x="5511800" y="2790155"/>
          <a:ext cx="2928938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3" name="Formula" r:id="rId12" imgW="1878480" imgH="391320" progId="">
                  <p:embed/>
                </p:oleObj>
              </mc:Choice>
              <mc:Fallback>
                <p:oleObj name="Formula" r:id="rId12" imgW="1878480" imgH="39132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1800" y="2790155"/>
                        <a:ext cx="2928938" cy="611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Group 24"/>
          <p:cNvGrpSpPr>
            <a:grpSpLocks/>
          </p:cNvGrpSpPr>
          <p:nvPr/>
        </p:nvGrpSpPr>
        <p:grpSpPr bwMode="auto">
          <a:xfrm>
            <a:off x="5084763" y="3645024"/>
            <a:ext cx="3754437" cy="2322513"/>
            <a:chOff x="5084333" y="4143370"/>
            <a:chExt cx="3754869" cy="2322086"/>
          </a:xfrm>
        </p:grpSpPr>
        <p:sp>
          <p:nvSpPr>
            <p:cNvPr id="395281" name="Content Placeholder 2"/>
            <p:cNvSpPr txBox="1">
              <a:spLocks/>
            </p:cNvSpPr>
            <p:nvPr/>
          </p:nvSpPr>
          <p:spPr bwMode="auto">
            <a:xfrm>
              <a:off x="5084333" y="4143370"/>
              <a:ext cx="3754869" cy="2322086"/>
            </a:xfrm>
            <a:prstGeom prst="rect">
              <a:avLst/>
            </a:prstGeom>
            <a:noFill/>
            <a:ln w="12700">
              <a:solidFill>
                <a:srgbClr val="3516F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342900" indent="-342900" eaLnBrk="0" hangingPunct="0">
                <a:spcBef>
                  <a:spcPct val="20000"/>
                </a:spcBef>
                <a:buClr>
                  <a:srgbClr val="C00000"/>
                </a:buClr>
                <a:buFont typeface="Perpetua"/>
                <a:buChar char="–"/>
              </a:pPr>
              <a:r>
                <a:rPr lang="en-US" altLang="zh-CN">
                  <a:latin typeface="Perpetua"/>
                </a:rPr>
                <a:t>Max-margin Markov Networks: M3Ns</a:t>
              </a:r>
            </a:p>
            <a:p>
              <a:pPr marL="800100" lvl="1" indent="-342900" eaLnBrk="0" hangingPunct="0">
                <a:spcBef>
                  <a:spcPct val="20000"/>
                </a:spcBef>
                <a:buClr>
                  <a:srgbClr val="C00000"/>
                </a:buClr>
                <a:buFont typeface="Arial" charset="0"/>
                <a:buChar char="•"/>
              </a:pPr>
              <a:r>
                <a:rPr lang="en-US" altLang="zh-CN" sz="1400">
                  <a:latin typeface="Perpetua"/>
                </a:rPr>
                <a:t>max-margin learning</a:t>
              </a:r>
            </a:p>
          </p:txBody>
        </p:sp>
        <p:graphicFrame>
          <p:nvGraphicFramePr>
            <p:cNvPr id="3076" name="Object 5"/>
            <p:cNvGraphicFramePr>
              <a:graphicFrameLocks noChangeAspect="1"/>
            </p:cNvGraphicFramePr>
            <p:nvPr/>
          </p:nvGraphicFramePr>
          <p:xfrm>
            <a:off x="5554519" y="4847792"/>
            <a:ext cx="2998355" cy="12227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74" name="Formula" r:id="rId14" imgW="2415600" imgH="927360" progId="">
                    <p:embed/>
                  </p:oleObj>
                </mc:Choice>
                <mc:Fallback>
                  <p:oleObj name="Formula" r:id="rId14" imgW="2415600" imgH="92736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54519" y="4847792"/>
                          <a:ext cx="2998355" cy="122271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7" name="Object 6"/>
            <p:cNvGraphicFramePr>
              <a:graphicFrameLocks noChangeAspect="1"/>
            </p:cNvGraphicFramePr>
            <p:nvPr/>
          </p:nvGraphicFramePr>
          <p:xfrm>
            <a:off x="5141050" y="5882553"/>
            <a:ext cx="3439536" cy="500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75" name="Formula" r:id="rId16" imgW="2494440" imgH="355680" progId="">
                    <p:embed/>
                  </p:oleObj>
                </mc:Choice>
                <mc:Fallback>
                  <p:oleObj name="Formula" r:id="rId16" imgW="2494440" imgH="35568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41050" y="5882553"/>
                          <a:ext cx="3439536" cy="50029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20" name="Straight Arrow Connector 19"/>
          <p:cNvCxnSpPr/>
          <p:nvPr/>
        </p:nvCxnSpPr>
        <p:spPr>
          <a:xfrm flipV="1">
            <a:off x="4240213" y="2285330"/>
            <a:ext cx="803275" cy="350838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276725" y="4566568"/>
            <a:ext cx="757238" cy="350837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826" name="Picture 10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3" y="5989942"/>
            <a:ext cx="2808312" cy="825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718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527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CRFs vs. M3N</a:t>
            </a:r>
            <a:endParaRPr lang="zh-CN" altLang="en-US" smtClean="0"/>
          </a:p>
        </p:txBody>
      </p:sp>
      <p:sp>
        <p:nvSpPr>
          <p:cNvPr id="420866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buFontTx/>
              <a:buBlip>
                <a:blip r:embed="rId2"/>
              </a:buBlip>
            </a:pPr>
            <a:r>
              <a:rPr lang="en-US" altLang="zh-CN" sz="2800" smtClean="0"/>
              <a:t>Commons</a:t>
            </a:r>
          </a:p>
          <a:p>
            <a:pPr lvl="1"/>
            <a:r>
              <a:rPr lang="en-US" altLang="zh-CN" sz="2400" smtClean="0"/>
              <a:t>have a Markov network to encode output structures</a:t>
            </a:r>
          </a:p>
          <a:p>
            <a:pPr lvl="1"/>
            <a:r>
              <a:rPr lang="en-US" altLang="zh-CN" sz="2400" smtClean="0"/>
              <a:t>discriminative models dealing with arbitrary inputs</a:t>
            </a:r>
          </a:p>
          <a:p>
            <a:pPr lvl="1"/>
            <a:r>
              <a:rPr lang="en-US" altLang="zh-CN" sz="2400" smtClean="0"/>
              <a:t>the kernel trick applies</a:t>
            </a:r>
          </a:p>
          <a:p>
            <a:pPr lvl="1"/>
            <a:r>
              <a:rPr lang="en-US" altLang="zh-CN" sz="2400" smtClean="0"/>
              <a:t>can use various regularizors in learning </a:t>
            </a:r>
          </a:p>
          <a:p>
            <a:pPr lvl="1"/>
            <a:endParaRPr lang="en-US" altLang="zh-CN" sz="2400" smtClean="0"/>
          </a:p>
          <a:p>
            <a:pPr>
              <a:buFontTx/>
              <a:buBlip>
                <a:blip r:embed="rId2"/>
              </a:buBlip>
            </a:pPr>
            <a:r>
              <a:rPr lang="en-US" altLang="zh-CN" sz="2800" smtClean="0"/>
              <a:t>Differences</a:t>
            </a:r>
          </a:p>
          <a:p>
            <a:pPr lvl="1"/>
            <a:r>
              <a:rPr lang="en-US" altLang="zh-CN" sz="2400" smtClean="0"/>
              <a:t>Log-loss versus structured hinge loss</a:t>
            </a:r>
          </a:p>
          <a:p>
            <a:pPr lvl="1"/>
            <a:r>
              <a:rPr lang="en-US" altLang="zh-CN" sz="2400" smtClean="0"/>
              <a:t>Probabilistic versus non-probabilistic (normalization matters!)</a:t>
            </a:r>
          </a:p>
          <a:p>
            <a:pPr lvl="1"/>
            <a:endParaRPr lang="zh-CN" altLang="en-US" sz="2400" smtClean="0"/>
          </a:p>
        </p:txBody>
      </p:sp>
    </p:spTree>
    <p:extLst>
      <p:ext uri="{BB962C8B-B14F-4D97-AF65-F5344CB8AC3E}">
        <p14:creationId xmlns:p14="http://schemas.microsoft.com/office/powerpoint/2010/main" val="138233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smtClean="0"/>
              <a:t>Introduction</a:t>
            </a:r>
          </a:p>
          <a:p>
            <a:r>
              <a:rPr lang="en-US" altLang="zh-CN" smtClean="0"/>
              <a:t>Generative </a:t>
            </a:r>
            <a:r>
              <a:rPr lang="en-US" altLang="zh-CN"/>
              <a:t>Models</a:t>
            </a:r>
            <a:endParaRPr lang="en-US" altLang="zh-CN" smtClean="0"/>
          </a:p>
          <a:p>
            <a:pPr lvl="1"/>
            <a:r>
              <a:rPr lang="en-US" altLang="zh-CN" smtClean="0"/>
              <a:t>Bayesian Network (BN)</a:t>
            </a:r>
          </a:p>
          <a:p>
            <a:pPr lvl="1"/>
            <a:r>
              <a:rPr lang="en-US" altLang="zh-CN"/>
              <a:t>Markov Random Field </a:t>
            </a:r>
            <a:r>
              <a:rPr lang="en-US" altLang="zh-CN" smtClean="0"/>
              <a:t>(MRF)</a:t>
            </a:r>
          </a:p>
          <a:p>
            <a:pPr lvl="1"/>
            <a:r>
              <a:rPr lang="en-US" altLang="zh-CN" smtClean="0"/>
              <a:t>Sequential Models</a:t>
            </a:r>
          </a:p>
          <a:p>
            <a:pPr lvl="2"/>
            <a:r>
              <a:rPr lang="en-US" altLang="zh-CN" smtClean="0"/>
              <a:t>Introduction</a:t>
            </a:r>
          </a:p>
          <a:p>
            <a:pPr lvl="2"/>
            <a:r>
              <a:rPr lang="en-US" altLang="zh-CN" smtClean="0"/>
              <a:t>Hidden </a:t>
            </a:r>
            <a:r>
              <a:rPr lang="en-US" altLang="zh-CN"/>
              <a:t>Markov </a:t>
            </a:r>
            <a:r>
              <a:rPr lang="en-US" altLang="zh-CN" smtClean="0"/>
              <a:t>Model (HMM)</a:t>
            </a:r>
          </a:p>
          <a:p>
            <a:pPr lvl="2"/>
            <a:r>
              <a:rPr lang="en-US" altLang="zh-CN" smtClean="0"/>
              <a:t>Dynamic Bayesian </a:t>
            </a:r>
            <a:r>
              <a:rPr lang="en-US" altLang="zh-CN"/>
              <a:t>Network </a:t>
            </a:r>
            <a:r>
              <a:rPr lang="en-US" altLang="zh-CN" smtClean="0"/>
              <a:t>(DBN)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 smtClean="0"/>
              <a:t>Discriminative Models</a:t>
            </a:r>
          </a:p>
          <a:p>
            <a:pPr lvl="1"/>
            <a:r>
              <a:rPr lang="en-US" altLang="zh-CN" smtClean="0"/>
              <a:t>Introduction</a:t>
            </a:r>
          </a:p>
          <a:p>
            <a:pPr lvl="1"/>
            <a:r>
              <a:rPr lang="en-US" altLang="zh-CN"/>
              <a:t>Conditional Random Field (CRF)</a:t>
            </a:r>
            <a:endParaRPr lang="en-US" altLang="zh-CN" smtClean="0"/>
          </a:p>
          <a:p>
            <a:pPr lvl="1"/>
            <a:r>
              <a:rPr lang="en-US" altLang="zh-CN"/>
              <a:t>Max-margin Markov Networks</a:t>
            </a:r>
          </a:p>
          <a:p>
            <a:r>
              <a:rPr lang="en-US" altLang="zh-CN" smtClean="0">
                <a:solidFill>
                  <a:srgbClr val="FF0000"/>
                </a:solidFill>
              </a:rPr>
              <a:t>Summary</a:t>
            </a:r>
            <a:endParaRPr lang="en-US" altLang="zh-CN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25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Introduction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What is Graphical </a:t>
            </a:r>
            <a:r>
              <a:rPr lang="en-US" altLang="zh-CN" smtClean="0"/>
              <a:t>Model</a:t>
            </a:r>
          </a:p>
          <a:p>
            <a:r>
              <a:rPr lang="en-US" altLang="zh-CN">
                <a:solidFill>
                  <a:srgbClr val="FF0000"/>
                </a:solidFill>
              </a:rPr>
              <a:t>The </a:t>
            </a:r>
            <a:r>
              <a:rPr lang="en-US" altLang="zh-CN" smtClean="0">
                <a:solidFill>
                  <a:srgbClr val="FF0000"/>
                </a:solidFill>
              </a:rPr>
              <a:t>catagories </a:t>
            </a:r>
            <a:r>
              <a:rPr lang="en-US" altLang="zh-CN">
                <a:solidFill>
                  <a:srgbClr val="FF0000"/>
                </a:solidFill>
              </a:rPr>
              <a:t>of Graphical </a:t>
            </a:r>
            <a:r>
              <a:rPr lang="en-US" altLang="zh-CN" smtClean="0">
                <a:solidFill>
                  <a:srgbClr val="FF0000"/>
                </a:solidFill>
              </a:rPr>
              <a:t>Model</a:t>
            </a:r>
          </a:p>
          <a:p>
            <a:pPr lvl="1"/>
            <a:r>
              <a:rPr lang="en-US" altLang="zh-CN" smtClean="0"/>
              <a:t>In terms of the </a:t>
            </a:r>
            <a:r>
              <a:rPr lang="en-US" altLang="zh-CN"/>
              <a:t>graph </a:t>
            </a:r>
            <a:r>
              <a:rPr lang="en-US" altLang="zh-CN" smtClean="0"/>
              <a:t>representation</a:t>
            </a:r>
          </a:p>
          <a:p>
            <a:pPr lvl="1"/>
            <a:r>
              <a:rPr lang="en-US" altLang="zh-CN"/>
              <a:t>In terms </a:t>
            </a:r>
            <a:r>
              <a:rPr lang="en-US" altLang="zh-CN" smtClean="0"/>
              <a:t>of modeling direction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225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任意多边形 86"/>
          <p:cNvSpPr/>
          <p:nvPr/>
        </p:nvSpPr>
        <p:spPr>
          <a:xfrm>
            <a:off x="292533" y="3283153"/>
            <a:ext cx="8766490" cy="2443165"/>
          </a:xfrm>
          <a:custGeom>
            <a:avLst/>
            <a:gdLst>
              <a:gd name="connsiteX0" fmla="*/ 5393043 w 8766490"/>
              <a:gd name="connsiteY0" fmla="*/ 2094605 h 2443165"/>
              <a:gd name="connsiteX1" fmla="*/ 7267111 w 8766490"/>
              <a:gd name="connsiteY1" fmla="*/ 1895429 h 2443165"/>
              <a:gd name="connsiteX2" fmla="*/ 8090976 w 8766490"/>
              <a:gd name="connsiteY2" fmla="*/ 1813948 h 2443165"/>
              <a:gd name="connsiteX3" fmla="*/ 8444061 w 8766490"/>
              <a:gd name="connsiteY3" fmla="*/ 1777734 h 2443165"/>
              <a:gd name="connsiteX4" fmla="*/ 8625130 w 8766490"/>
              <a:gd name="connsiteY4" fmla="*/ 1741520 h 2443165"/>
              <a:gd name="connsiteX5" fmla="*/ 8733772 w 8766490"/>
              <a:gd name="connsiteY5" fmla="*/ 1632879 h 2443165"/>
              <a:gd name="connsiteX6" fmla="*/ 8742825 w 8766490"/>
              <a:gd name="connsiteY6" fmla="*/ 1352221 h 2443165"/>
              <a:gd name="connsiteX7" fmla="*/ 8733772 w 8766490"/>
              <a:gd name="connsiteY7" fmla="*/ 935762 h 2443165"/>
              <a:gd name="connsiteX8" fmla="*/ 8335419 w 8766490"/>
              <a:gd name="connsiteY8" fmla="*/ 790906 h 2443165"/>
              <a:gd name="connsiteX9" fmla="*/ 7701677 w 8766490"/>
              <a:gd name="connsiteY9" fmla="*/ 682265 h 2443165"/>
              <a:gd name="connsiteX10" fmla="*/ 6633368 w 8766490"/>
              <a:gd name="connsiteY10" fmla="*/ 600784 h 2443165"/>
              <a:gd name="connsiteX11" fmla="*/ 5474524 w 8766490"/>
              <a:gd name="connsiteY11" fmla="*/ 573623 h 2443165"/>
              <a:gd name="connsiteX12" fmla="*/ 4777408 w 8766490"/>
              <a:gd name="connsiteY12" fmla="*/ 573623 h 2443165"/>
              <a:gd name="connsiteX13" fmla="*/ 4261360 w 8766490"/>
              <a:gd name="connsiteY13" fmla="*/ 537409 h 2443165"/>
              <a:gd name="connsiteX14" fmla="*/ 3989756 w 8766490"/>
              <a:gd name="connsiteY14" fmla="*/ 365394 h 2443165"/>
              <a:gd name="connsiteX15" fmla="*/ 3365067 w 8766490"/>
              <a:gd name="connsiteY15" fmla="*/ 148110 h 2443165"/>
              <a:gd name="connsiteX16" fmla="*/ 2740378 w 8766490"/>
              <a:gd name="connsiteY16" fmla="*/ 66629 h 2443165"/>
              <a:gd name="connsiteX17" fmla="*/ 1907459 w 8766490"/>
              <a:gd name="connsiteY17" fmla="*/ 3255 h 2443165"/>
              <a:gd name="connsiteX18" fmla="*/ 1137915 w 8766490"/>
              <a:gd name="connsiteY18" fmla="*/ 12308 h 2443165"/>
              <a:gd name="connsiteX19" fmla="*/ 549439 w 8766490"/>
              <a:gd name="connsiteY19" fmla="*/ 39469 h 2443165"/>
              <a:gd name="connsiteX20" fmla="*/ 142033 w 8766490"/>
              <a:gd name="connsiteY20" fmla="*/ 102843 h 2443165"/>
              <a:gd name="connsiteX21" fmla="*/ 15285 w 8766490"/>
              <a:gd name="connsiteY21" fmla="*/ 600784 h 2443165"/>
              <a:gd name="connsiteX22" fmla="*/ 6231 w 8766490"/>
              <a:gd name="connsiteY22" fmla="*/ 1225473 h 2443165"/>
              <a:gd name="connsiteX23" fmla="*/ 51499 w 8766490"/>
              <a:gd name="connsiteY23" fmla="*/ 1931643 h 2443165"/>
              <a:gd name="connsiteX24" fmla="*/ 304996 w 8766490"/>
              <a:gd name="connsiteY24" fmla="*/ 2311889 h 2443165"/>
              <a:gd name="connsiteX25" fmla="*/ 1318984 w 8766490"/>
              <a:gd name="connsiteY25" fmla="*/ 2420530 h 2443165"/>
              <a:gd name="connsiteX26" fmla="*/ 3011982 w 8766490"/>
              <a:gd name="connsiteY26" fmla="*/ 2429584 h 2443165"/>
              <a:gd name="connsiteX27" fmla="*/ 4677819 w 8766490"/>
              <a:gd name="connsiteY27" fmla="*/ 2266621 h 2443165"/>
              <a:gd name="connsiteX28" fmla="*/ 5393043 w 8766490"/>
              <a:gd name="connsiteY28" fmla="*/ 2094605 h 244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766490" h="2443165">
                <a:moveTo>
                  <a:pt x="5393043" y="2094605"/>
                </a:moveTo>
                <a:lnTo>
                  <a:pt x="7267111" y="1895429"/>
                </a:lnTo>
                <a:lnTo>
                  <a:pt x="8090976" y="1813948"/>
                </a:lnTo>
                <a:cubicBezTo>
                  <a:pt x="8287134" y="1794332"/>
                  <a:pt x="8355035" y="1789805"/>
                  <a:pt x="8444061" y="1777734"/>
                </a:cubicBezTo>
                <a:cubicBezTo>
                  <a:pt x="8533087" y="1765663"/>
                  <a:pt x="8576845" y="1765662"/>
                  <a:pt x="8625130" y="1741520"/>
                </a:cubicBezTo>
                <a:cubicBezTo>
                  <a:pt x="8673415" y="1717378"/>
                  <a:pt x="8714156" y="1697762"/>
                  <a:pt x="8733772" y="1632879"/>
                </a:cubicBezTo>
                <a:cubicBezTo>
                  <a:pt x="8753388" y="1567996"/>
                  <a:pt x="8742825" y="1468407"/>
                  <a:pt x="8742825" y="1352221"/>
                </a:cubicBezTo>
                <a:cubicBezTo>
                  <a:pt x="8742825" y="1236035"/>
                  <a:pt x="8801673" y="1029314"/>
                  <a:pt x="8733772" y="935762"/>
                </a:cubicBezTo>
                <a:cubicBezTo>
                  <a:pt x="8665871" y="842210"/>
                  <a:pt x="8507435" y="833155"/>
                  <a:pt x="8335419" y="790906"/>
                </a:cubicBezTo>
                <a:cubicBezTo>
                  <a:pt x="8163403" y="748657"/>
                  <a:pt x="7985352" y="713952"/>
                  <a:pt x="7701677" y="682265"/>
                </a:cubicBezTo>
                <a:cubicBezTo>
                  <a:pt x="7418002" y="650578"/>
                  <a:pt x="7004560" y="618891"/>
                  <a:pt x="6633368" y="600784"/>
                </a:cubicBezTo>
                <a:cubicBezTo>
                  <a:pt x="6262176" y="582677"/>
                  <a:pt x="5783851" y="578150"/>
                  <a:pt x="5474524" y="573623"/>
                </a:cubicBezTo>
                <a:cubicBezTo>
                  <a:pt x="5165197" y="569096"/>
                  <a:pt x="4979602" y="579659"/>
                  <a:pt x="4777408" y="573623"/>
                </a:cubicBezTo>
                <a:cubicBezTo>
                  <a:pt x="4575214" y="567587"/>
                  <a:pt x="4392635" y="572114"/>
                  <a:pt x="4261360" y="537409"/>
                </a:cubicBezTo>
                <a:cubicBezTo>
                  <a:pt x="4130085" y="502704"/>
                  <a:pt x="4139138" y="430277"/>
                  <a:pt x="3989756" y="365394"/>
                </a:cubicBezTo>
                <a:cubicBezTo>
                  <a:pt x="3840374" y="300511"/>
                  <a:pt x="3573297" y="197904"/>
                  <a:pt x="3365067" y="148110"/>
                </a:cubicBezTo>
                <a:cubicBezTo>
                  <a:pt x="3156837" y="98316"/>
                  <a:pt x="2983313" y="90771"/>
                  <a:pt x="2740378" y="66629"/>
                </a:cubicBezTo>
                <a:cubicBezTo>
                  <a:pt x="2497443" y="42487"/>
                  <a:pt x="2174536" y="12308"/>
                  <a:pt x="1907459" y="3255"/>
                </a:cubicBezTo>
                <a:cubicBezTo>
                  <a:pt x="1640382" y="-5799"/>
                  <a:pt x="1364252" y="6272"/>
                  <a:pt x="1137915" y="12308"/>
                </a:cubicBezTo>
                <a:cubicBezTo>
                  <a:pt x="911578" y="18344"/>
                  <a:pt x="715419" y="24380"/>
                  <a:pt x="549439" y="39469"/>
                </a:cubicBezTo>
                <a:cubicBezTo>
                  <a:pt x="383459" y="54558"/>
                  <a:pt x="231059" y="9291"/>
                  <a:pt x="142033" y="102843"/>
                </a:cubicBezTo>
                <a:cubicBezTo>
                  <a:pt x="53007" y="196395"/>
                  <a:pt x="37919" y="413679"/>
                  <a:pt x="15285" y="600784"/>
                </a:cubicBezTo>
                <a:cubicBezTo>
                  <a:pt x="-7349" y="787889"/>
                  <a:pt x="195" y="1003663"/>
                  <a:pt x="6231" y="1225473"/>
                </a:cubicBezTo>
                <a:cubicBezTo>
                  <a:pt x="12267" y="1447283"/>
                  <a:pt x="1705" y="1750574"/>
                  <a:pt x="51499" y="1931643"/>
                </a:cubicBezTo>
                <a:cubicBezTo>
                  <a:pt x="101293" y="2112712"/>
                  <a:pt x="93749" y="2230408"/>
                  <a:pt x="304996" y="2311889"/>
                </a:cubicBezTo>
                <a:cubicBezTo>
                  <a:pt x="516243" y="2393370"/>
                  <a:pt x="867820" y="2400914"/>
                  <a:pt x="1318984" y="2420530"/>
                </a:cubicBezTo>
                <a:cubicBezTo>
                  <a:pt x="1770148" y="2440146"/>
                  <a:pt x="2452176" y="2455236"/>
                  <a:pt x="3011982" y="2429584"/>
                </a:cubicBezTo>
                <a:cubicBezTo>
                  <a:pt x="3571788" y="2403933"/>
                  <a:pt x="4282484" y="2320942"/>
                  <a:pt x="4677819" y="2266621"/>
                </a:cubicBezTo>
                <a:cubicBezTo>
                  <a:pt x="5073154" y="2212300"/>
                  <a:pt x="5228572" y="2157979"/>
                  <a:pt x="5393043" y="209460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>
            <a:stCxn id="87" idx="22"/>
          </p:cNvCxnSpPr>
          <p:nvPr/>
        </p:nvCxnSpPr>
        <p:spPr>
          <a:xfrm flipV="1">
            <a:off x="298764" y="4499002"/>
            <a:ext cx="8760259" cy="962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/>
          <a:lstStyle/>
          <a:p>
            <a:r>
              <a:rPr lang="en-US" altLang="zh-CN"/>
              <a:t>Summary</a:t>
            </a:r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16942" y="4499002"/>
            <a:ext cx="1230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Undirected</a:t>
            </a:r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856976" y="1560165"/>
            <a:ext cx="151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altLang="zh-CN" smtClean="0"/>
              <a:t>Discriminative</a:t>
            </a:r>
            <a:endParaRPr lang="it-IT" altLang="zh-CN"/>
          </a:p>
        </p:txBody>
      </p:sp>
      <p:sp>
        <p:nvSpPr>
          <p:cNvPr id="11" name="TextBox 10"/>
          <p:cNvSpPr txBox="1"/>
          <p:nvPr/>
        </p:nvSpPr>
        <p:spPr>
          <a:xfrm>
            <a:off x="1693959" y="1653240"/>
            <a:ext cx="1214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altLang="zh-CN" smtClean="0"/>
              <a:t>Generative</a:t>
            </a:r>
            <a:endParaRPr lang="it-IT" altLang="zh-CN"/>
          </a:p>
        </p:txBody>
      </p:sp>
      <p:sp>
        <p:nvSpPr>
          <p:cNvPr id="12" name="TextBox 11"/>
          <p:cNvSpPr txBox="1"/>
          <p:nvPr/>
        </p:nvSpPr>
        <p:spPr>
          <a:xfrm>
            <a:off x="349383" y="4136062"/>
            <a:ext cx="982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Directed</a:t>
            </a:r>
            <a:endParaRPr lang="en-US" altLang="zh-CN"/>
          </a:p>
        </p:txBody>
      </p:sp>
      <p:sp>
        <p:nvSpPr>
          <p:cNvPr id="17" name="TextBox 16"/>
          <p:cNvSpPr txBox="1"/>
          <p:nvPr/>
        </p:nvSpPr>
        <p:spPr>
          <a:xfrm>
            <a:off x="6739792" y="1845152"/>
            <a:ext cx="2133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Max-margin learning</a:t>
            </a:r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788024" y="1835532"/>
            <a:ext cx="19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MLE/MAP learning</a:t>
            </a:r>
            <a:endParaRPr lang="zh-CN" altLang="en-US"/>
          </a:p>
        </p:txBody>
      </p:sp>
      <p:cxnSp>
        <p:nvCxnSpPr>
          <p:cNvPr id="27" name="直接箭头连接符 26"/>
          <p:cNvCxnSpPr>
            <a:stCxn id="56" idx="2"/>
            <a:endCxn id="54" idx="0"/>
          </p:cNvCxnSpPr>
          <p:nvPr/>
        </p:nvCxnSpPr>
        <p:spPr>
          <a:xfrm>
            <a:off x="4788024" y="3072333"/>
            <a:ext cx="0" cy="125129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55" idx="2"/>
            <a:endCxn id="61" idx="0"/>
          </p:cNvCxnSpPr>
          <p:nvPr/>
        </p:nvCxnSpPr>
        <p:spPr>
          <a:xfrm flipH="1">
            <a:off x="7436281" y="3072333"/>
            <a:ext cx="10207" cy="125304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组合 49"/>
          <p:cNvGrpSpPr/>
          <p:nvPr/>
        </p:nvGrpSpPr>
        <p:grpSpPr>
          <a:xfrm>
            <a:off x="1221693" y="3591408"/>
            <a:ext cx="2657135" cy="466528"/>
            <a:chOff x="2627784" y="5194720"/>
            <a:chExt cx="2657135" cy="466528"/>
          </a:xfrm>
        </p:grpSpPr>
        <p:cxnSp>
          <p:nvCxnSpPr>
            <p:cNvPr id="22" name="直接箭头连接符 21"/>
            <p:cNvCxnSpPr>
              <a:stCxn id="42" idx="3"/>
              <a:endCxn id="43" idx="1"/>
            </p:cNvCxnSpPr>
            <p:nvPr/>
          </p:nvCxnSpPr>
          <p:spPr>
            <a:xfrm>
              <a:off x="3347864" y="5481228"/>
              <a:ext cx="439784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圆角矩形 41"/>
            <p:cNvSpPr/>
            <p:nvPr/>
          </p:nvSpPr>
          <p:spPr>
            <a:xfrm>
              <a:off x="2627784" y="5301208"/>
              <a:ext cx="720080" cy="36004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mtClean="0">
                  <a:solidFill>
                    <a:schemeClr val="tx1"/>
                  </a:solidFill>
                </a:rPr>
                <a:t>BN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圆角矩形 42"/>
            <p:cNvSpPr/>
            <p:nvPr/>
          </p:nvSpPr>
          <p:spPr>
            <a:xfrm>
              <a:off x="3787648" y="5301208"/>
              <a:ext cx="1497271" cy="36004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DBN (HMM</a:t>
              </a:r>
              <a:r>
                <a:rPr lang="en-US" altLang="zh-CN" smtClean="0">
                  <a:solidFill>
                    <a:schemeClr val="tx1"/>
                  </a:solidFill>
                </a:rPr>
                <a:t>)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331369" y="5194720"/>
              <a:ext cx="4507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smtClean="0"/>
                <a:t>Seq</a:t>
              </a:r>
              <a:endParaRPr lang="zh-CN" altLang="en-US" sz="1400"/>
            </a:p>
          </p:txBody>
        </p:sp>
      </p:grpSp>
      <p:sp>
        <p:nvSpPr>
          <p:cNvPr id="53" name="圆角矩形 52"/>
          <p:cNvSpPr/>
          <p:nvPr/>
        </p:nvSpPr>
        <p:spPr>
          <a:xfrm>
            <a:off x="2051720" y="4872533"/>
            <a:ext cx="720080" cy="3600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MRF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4427984" y="4323628"/>
            <a:ext cx="720080" cy="3600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solidFill>
                  <a:schemeClr val="tx1"/>
                </a:solidFill>
              </a:rPr>
              <a:t>CRF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7086448" y="2712293"/>
            <a:ext cx="720080" cy="3600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solidFill>
                  <a:schemeClr val="tx1"/>
                </a:solidFill>
              </a:rPr>
              <a:t>SVM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3779912" y="2712293"/>
            <a:ext cx="2016224" cy="3600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Logistic Regression</a:t>
            </a:r>
          </a:p>
        </p:txBody>
      </p:sp>
      <p:sp>
        <p:nvSpPr>
          <p:cNvPr id="61" name="圆角矩形 60"/>
          <p:cNvSpPr/>
          <p:nvPr/>
        </p:nvSpPr>
        <p:spPr>
          <a:xfrm>
            <a:off x="5908074" y="4325374"/>
            <a:ext cx="3056414" cy="3600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Max-margin Markov Networks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72" name="直接连接符 71"/>
          <p:cNvCxnSpPr>
            <a:stCxn id="43" idx="3"/>
            <a:endCxn id="54" idx="1"/>
          </p:cNvCxnSpPr>
          <p:nvPr/>
        </p:nvCxnSpPr>
        <p:spPr>
          <a:xfrm>
            <a:off x="3878828" y="3877916"/>
            <a:ext cx="549156" cy="62573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53" idx="3"/>
            <a:endCxn id="54" idx="1"/>
          </p:cNvCxnSpPr>
          <p:nvPr/>
        </p:nvCxnSpPr>
        <p:spPr>
          <a:xfrm flipV="1">
            <a:off x="2771800" y="4503648"/>
            <a:ext cx="1656184" cy="54890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stCxn id="56" idx="3"/>
            <a:endCxn id="55" idx="1"/>
          </p:cNvCxnSpPr>
          <p:nvPr/>
        </p:nvCxnSpPr>
        <p:spPr>
          <a:xfrm>
            <a:off x="5796136" y="2892313"/>
            <a:ext cx="1290312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54" idx="3"/>
            <a:endCxn id="61" idx="1"/>
          </p:cNvCxnSpPr>
          <p:nvPr/>
        </p:nvCxnSpPr>
        <p:spPr>
          <a:xfrm>
            <a:off x="5148064" y="4503648"/>
            <a:ext cx="760010" cy="174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任意多边形 83"/>
          <p:cNvSpPr/>
          <p:nvPr/>
        </p:nvSpPr>
        <p:spPr>
          <a:xfrm>
            <a:off x="2779414" y="1484784"/>
            <a:ext cx="2978590" cy="5151421"/>
          </a:xfrm>
          <a:custGeom>
            <a:avLst/>
            <a:gdLst>
              <a:gd name="connsiteX0" fmla="*/ 0 w 2978590"/>
              <a:gd name="connsiteY0" fmla="*/ 0 h 5151421"/>
              <a:gd name="connsiteX1" fmla="*/ 516047 w 2978590"/>
              <a:gd name="connsiteY1" fmla="*/ 1475714 h 5151421"/>
              <a:gd name="connsiteX2" fmla="*/ 1167897 w 2978590"/>
              <a:gd name="connsiteY2" fmla="*/ 2000815 h 5151421"/>
              <a:gd name="connsiteX3" fmla="*/ 1457608 w 2978590"/>
              <a:gd name="connsiteY3" fmla="*/ 3349782 h 5151421"/>
              <a:gd name="connsiteX4" fmla="*/ 2978590 w 2978590"/>
              <a:gd name="connsiteY4" fmla="*/ 5151421 h 5151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8590" h="5151421">
                <a:moveTo>
                  <a:pt x="0" y="0"/>
                </a:moveTo>
                <a:cubicBezTo>
                  <a:pt x="160699" y="571122"/>
                  <a:pt x="321398" y="1142245"/>
                  <a:pt x="516047" y="1475714"/>
                </a:cubicBezTo>
                <a:cubicBezTo>
                  <a:pt x="710696" y="1809183"/>
                  <a:pt x="1010970" y="1688470"/>
                  <a:pt x="1167897" y="2000815"/>
                </a:cubicBezTo>
                <a:cubicBezTo>
                  <a:pt x="1324824" y="2313160"/>
                  <a:pt x="1155826" y="2824681"/>
                  <a:pt x="1457608" y="3349782"/>
                </a:cubicBezTo>
                <a:cubicBezTo>
                  <a:pt x="1759390" y="3874883"/>
                  <a:pt x="2978590" y="5151421"/>
                  <a:pt x="2978590" y="515142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1" name="直接连接符 90"/>
          <p:cNvCxnSpPr/>
          <p:nvPr/>
        </p:nvCxnSpPr>
        <p:spPr>
          <a:xfrm flipH="1">
            <a:off x="4372584" y="1653240"/>
            <a:ext cx="2527422" cy="487210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468973" y="3490258"/>
            <a:ext cx="1431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U</a:t>
            </a:r>
            <a:r>
              <a:rPr lang="en-US" altLang="zh-CN" smtClean="0"/>
              <a:t>nstructured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68973" y="3866004"/>
            <a:ext cx="118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Structured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60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197768"/>
            <a:ext cx="8229600" cy="1143000"/>
          </a:xfrm>
        </p:spPr>
        <p:txBody>
          <a:bodyPr/>
          <a:lstStyle/>
          <a:p>
            <a:r>
              <a:rPr lang="en-US" altLang="zh-CN" smtClean="0"/>
              <a:t>Graph Representation</a:t>
            </a:r>
            <a:endParaRPr lang="en-US" altLang="zh-CN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2362200"/>
            <a:ext cx="7772400" cy="4114800"/>
          </a:xfrm>
        </p:spPr>
        <p:txBody>
          <a:bodyPr/>
          <a:lstStyle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61444" name="Text Box 4"/>
          <p:cNvSpPr txBox="1">
            <a:spLocks noChangeArrowheads="1"/>
          </p:cNvSpPr>
          <p:nvPr/>
        </p:nvSpPr>
        <p:spPr bwMode="auto">
          <a:xfrm>
            <a:off x="457200" y="2457435"/>
            <a:ext cx="464820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/>
              <a:t>Variables are represented by nodes.</a:t>
            </a:r>
          </a:p>
          <a:p>
            <a:pPr lvl="1">
              <a:buFontTx/>
              <a:buChar char="•"/>
            </a:pPr>
            <a:r>
              <a:rPr lang="en-US" altLang="zh-CN" sz="2000"/>
              <a:t>Binary events</a:t>
            </a:r>
          </a:p>
          <a:p>
            <a:pPr lvl="1">
              <a:buFontTx/>
              <a:buChar char="•"/>
            </a:pPr>
            <a:r>
              <a:rPr lang="en-US" altLang="zh-CN" sz="2000"/>
              <a:t>Discrete variables</a:t>
            </a:r>
          </a:p>
          <a:p>
            <a:pPr lvl="1">
              <a:buFontTx/>
              <a:buChar char="•"/>
            </a:pPr>
            <a:r>
              <a:rPr lang="en-US" altLang="zh-CN" sz="2000"/>
              <a:t>Continuous variables</a:t>
            </a:r>
          </a:p>
        </p:txBody>
      </p:sp>
      <p:sp>
        <p:nvSpPr>
          <p:cNvPr id="61447" name="Text Box 7"/>
          <p:cNvSpPr txBox="1">
            <a:spLocks noChangeArrowheads="1"/>
          </p:cNvSpPr>
          <p:nvPr/>
        </p:nvSpPr>
        <p:spPr bwMode="auto">
          <a:xfrm>
            <a:off x="323528" y="3936183"/>
            <a:ext cx="60486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Conditional (in</a:t>
            </a:r>
            <a:r>
              <a:rPr lang="en-US" altLang="zh-CN" smtClean="0"/>
              <a:t>) dependency </a:t>
            </a:r>
            <a:r>
              <a:rPr lang="en-US" altLang="zh-CN"/>
              <a:t>is represented by (missing) edges.</a:t>
            </a:r>
          </a:p>
        </p:txBody>
      </p:sp>
      <p:sp>
        <p:nvSpPr>
          <p:cNvPr id="61448" name="Text Box 8"/>
          <p:cNvSpPr txBox="1">
            <a:spLocks noChangeArrowheads="1"/>
          </p:cNvSpPr>
          <p:nvPr/>
        </p:nvSpPr>
        <p:spPr bwMode="auto">
          <a:xfrm>
            <a:off x="495300" y="1340768"/>
            <a:ext cx="5715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/>
              <a:t>Graphical representation of probabilistic relationship between a set of random variables.</a:t>
            </a:r>
          </a:p>
        </p:txBody>
      </p:sp>
      <p:sp>
        <p:nvSpPr>
          <p:cNvPr id="61471" name="Text Box 31"/>
          <p:cNvSpPr txBox="1">
            <a:spLocks noChangeArrowheads="1"/>
          </p:cNvSpPr>
          <p:nvPr/>
        </p:nvSpPr>
        <p:spPr bwMode="auto">
          <a:xfrm>
            <a:off x="374431" y="4581128"/>
            <a:ext cx="6319402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</a:rPr>
              <a:t>Directed Graphical Model: (Bayesian network</a:t>
            </a:r>
            <a:r>
              <a:rPr lang="en-US" altLang="zh-CN" smtClean="0">
                <a:solidFill>
                  <a:srgbClr val="FF0000"/>
                </a:solidFill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altLang="zh-CN"/>
              <a:t> </a:t>
            </a:r>
            <a:r>
              <a:rPr lang="en-US" altLang="zh-CN" smtClean="0"/>
              <a:t>  Directed </a:t>
            </a:r>
            <a:r>
              <a:rPr lang="en-US" altLang="zh-CN"/>
              <a:t>edges give causality relationships</a:t>
            </a:r>
          </a:p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</a:rPr>
              <a:t>Undirected Graphical Model: (Markov Random Field</a:t>
            </a:r>
            <a:r>
              <a:rPr lang="en-US" altLang="zh-CN" smtClean="0">
                <a:solidFill>
                  <a:srgbClr val="FF0000"/>
                </a:solidFill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altLang="zh-CN" smtClean="0"/>
              <a:t>   Undirected </a:t>
            </a:r>
            <a:r>
              <a:rPr lang="en-US" altLang="zh-CN"/>
              <a:t>edges simply give correlations between variables</a:t>
            </a:r>
          </a:p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</a:rPr>
              <a:t>Combined: chain graph</a:t>
            </a:r>
          </a:p>
        </p:txBody>
      </p:sp>
      <p:cxnSp>
        <p:nvCxnSpPr>
          <p:cNvPr id="61486" name="AutoShape 46"/>
          <p:cNvCxnSpPr>
            <a:cxnSpLocks noChangeShapeType="1"/>
            <a:stCxn id="61464" idx="4"/>
            <a:endCxn id="61451" idx="1"/>
          </p:cNvCxnSpPr>
          <p:nvPr/>
        </p:nvCxnSpPr>
        <p:spPr bwMode="auto">
          <a:xfrm>
            <a:off x="6557703" y="3984965"/>
            <a:ext cx="203085" cy="59111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87" name="AutoShape 47"/>
          <p:cNvCxnSpPr>
            <a:cxnSpLocks noChangeShapeType="1"/>
            <a:stCxn id="61466" idx="2"/>
            <a:endCxn id="61467" idx="6"/>
          </p:cNvCxnSpPr>
          <p:nvPr/>
        </p:nvCxnSpPr>
        <p:spPr bwMode="auto">
          <a:xfrm flipH="1">
            <a:off x="6786303" y="5557765"/>
            <a:ext cx="599675" cy="10007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89" name="AutoShape 49"/>
          <p:cNvCxnSpPr>
            <a:cxnSpLocks noChangeShapeType="1"/>
            <a:stCxn id="61465" idx="3"/>
            <a:endCxn id="61451" idx="7"/>
          </p:cNvCxnSpPr>
          <p:nvPr/>
        </p:nvCxnSpPr>
        <p:spPr bwMode="auto">
          <a:xfrm flipH="1">
            <a:off x="7084078" y="3895741"/>
            <a:ext cx="229045" cy="68033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451" name="AutoShape 11"/>
          <p:cNvSpPr>
            <a:spLocks noChangeArrowheads="1"/>
          </p:cNvSpPr>
          <p:nvPr/>
        </p:nvSpPr>
        <p:spPr bwMode="auto">
          <a:xfrm>
            <a:off x="6693833" y="4509120"/>
            <a:ext cx="457200" cy="457200"/>
          </a:xfrm>
          <a:prstGeom prst="flowChartConnec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y</a:t>
            </a:r>
          </a:p>
        </p:txBody>
      </p:sp>
      <p:sp>
        <p:nvSpPr>
          <p:cNvPr id="61455" name="AutoShape 15"/>
          <p:cNvSpPr>
            <a:spLocks noChangeArrowheads="1"/>
          </p:cNvSpPr>
          <p:nvPr/>
        </p:nvSpPr>
        <p:spPr bwMode="auto">
          <a:xfrm>
            <a:off x="6509535" y="6355589"/>
            <a:ext cx="457200" cy="457200"/>
          </a:xfrm>
          <a:prstGeom prst="flowChartConnec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61464" name="AutoShape 24"/>
          <p:cNvSpPr>
            <a:spLocks noChangeArrowheads="1"/>
          </p:cNvSpPr>
          <p:nvPr/>
        </p:nvSpPr>
        <p:spPr bwMode="auto">
          <a:xfrm>
            <a:off x="6329103" y="3527765"/>
            <a:ext cx="457200" cy="457200"/>
          </a:xfrm>
          <a:prstGeom prst="flowChartConnec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x</a:t>
            </a:r>
          </a:p>
        </p:txBody>
      </p:sp>
      <p:sp>
        <p:nvSpPr>
          <p:cNvPr id="61465" name="AutoShape 25"/>
          <p:cNvSpPr>
            <a:spLocks noChangeArrowheads="1"/>
          </p:cNvSpPr>
          <p:nvPr/>
        </p:nvSpPr>
        <p:spPr bwMode="auto">
          <a:xfrm>
            <a:off x="7246168" y="3505496"/>
            <a:ext cx="457200" cy="457200"/>
          </a:xfrm>
          <a:prstGeom prst="flowChartConnec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CN" smtClean="0"/>
              <a:t>z</a:t>
            </a:r>
            <a:endParaRPr lang="zh-CN" altLang="en-US"/>
          </a:p>
        </p:txBody>
      </p:sp>
      <p:sp>
        <p:nvSpPr>
          <p:cNvPr id="61466" name="AutoShape 26"/>
          <p:cNvSpPr>
            <a:spLocks noChangeArrowheads="1"/>
          </p:cNvSpPr>
          <p:nvPr/>
        </p:nvSpPr>
        <p:spPr bwMode="auto">
          <a:xfrm>
            <a:off x="7385978" y="5329165"/>
            <a:ext cx="457200" cy="457200"/>
          </a:xfrm>
          <a:prstGeom prst="flowChartConnec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CN" smtClean="0"/>
              <a:t>w</a:t>
            </a:r>
            <a:endParaRPr lang="zh-CN" altLang="en-US"/>
          </a:p>
        </p:txBody>
      </p:sp>
      <p:sp>
        <p:nvSpPr>
          <p:cNvPr id="61467" name="AutoShape 27"/>
          <p:cNvSpPr>
            <a:spLocks noChangeArrowheads="1"/>
          </p:cNvSpPr>
          <p:nvPr/>
        </p:nvSpPr>
        <p:spPr bwMode="auto">
          <a:xfrm>
            <a:off x="6329103" y="5429235"/>
            <a:ext cx="457200" cy="457200"/>
          </a:xfrm>
          <a:prstGeom prst="flowChartConnec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u</a:t>
            </a:r>
          </a:p>
        </p:txBody>
      </p:sp>
      <p:cxnSp>
        <p:nvCxnSpPr>
          <p:cNvPr id="36" name="AutoShape 47"/>
          <p:cNvCxnSpPr>
            <a:cxnSpLocks noChangeShapeType="1"/>
            <a:stCxn id="61466" idx="4"/>
            <a:endCxn id="38" idx="0"/>
          </p:cNvCxnSpPr>
          <p:nvPr/>
        </p:nvCxnSpPr>
        <p:spPr bwMode="auto">
          <a:xfrm>
            <a:off x="7614578" y="5786365"/>
            <a:ext cx="124700" cy="4192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AutoShape 15"/>
          <p:cNvSpPr>
            <a:spLocks noChangeArrowheads="1"/>
          </p:cNvSpPr>
          <p:nvPr/>
        </p:nvSpPr>
        <p:spPr bwMode="auto">
          <a:xfrm>
            <a:off x="7510678" y="6205627"/>
            <a:ext cx="457200" cy="457200"/>
          </a:xfrm>
          <a:prstGeom prst="flowChartConnec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mtClean="0"/>
              <a:t>s</a:t>
            </a:r>
            <a:endParaRPr lang="en-US"/>
          </a:p>
        </p:txBody>
      </p:sp>
      <p:cxnSp>
        <p:nvCxnSpPr>
          <p:cNvPr id="41" name="AutoShape 47"/>
          <p:cNvCxnSpPr>
            <a:cxnSpLocks noChangeShapeType="1"/>
            <a:stCxn id="61467" idx="4"/>
            <a:endCxn id="61455" idx="0"/>
          </p:cNvCxnSpPr>
          <p:nvPr/>
        </p:nvCxnSpPr>
        <p:spPr bwMode="auto">
          <a:xfrm>
            <a:off x="6557703" y="5886435"/>
            <a:ext cx="180432" cy="46915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AutoShape 47"/>
          <p:cNvCxnSpPr>
            <a:cxnSpLocks noChangeShapeType="1"/>
            <a:stCxn id="61455" idx="6"/>
            <a:endCxn id="38" idx="2"/>
          </p:cNvCxnSpPr>
          <p:nvPr/>
        </p:nvCxnSpPr>
        <p:spPr bwMode="auto">
          <a:xfrm flipV="1">
            <a:off x="6966735" y="6434227"/>
            <a:ext cx="543943" cy="149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83456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1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1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1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1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3" grpId="0" build="p"/>
      <p:bldP spid="61444" grpId="0" autoUpdateAnimBg="0"/>
      <p:bldP spid="61447" grpId="0" autoUpdateAnimBg="0"/>
      <p:bldP spid="61448" grpId="0" autoUpdateAnimBg="0"/>
      <p:bldP spid="61471" grpId="0" autoUpdateAnimBg="0"/>
      <p:bldP spid="61451" grpId="0" animBg="1"/>
      <p:bldP spid="61455" grpId="0" animBg="1"/>
      <p:bldP spid="61464" grpId="0" animBg="1"/>
      <p:bldP spid="61465" grpId="0" animBg="1"/>
      <p:bldP spid="61466" grpId="0" animBg="1"/>
      <p:bldP spid="61467" grpId="0" animBg="1"/>
      <p:bldP spid="3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Modeling </a:t>
            </a:r>
            <a:r>
              <a:rPr lang="en-US" altLang="zh-CN"/>
              <a:t>direction</a:t>
            </a:r>
          </a:p>
        </p:txBody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6893" y="1514519"/>
            <a:ext cx="7847013" cy="4419600"/>
          </a:xfrm>
        </p:spPr>
        <p:txBody>
          <a:bodyPr/>
          <a:lstStyle/>
          <a:p>
            <a:r>
              <a:rPr lang="en-US" altLang="zh-CN" sz="2800"/>
              <a:t>Probability models</a:t>
            </a:r>
          </a:p>
          <a:p>
            <a:pPr lvl="1"/>
            <a:r>
              <a:rPr lang="en-US" altLang="en-US" sz="2400"/>
              <a:t>Generative probability models</a:t>
            </a:r>
          </a:p>
          <a:p>
            <a:pPr lvl="2"/>
            <a:r>
              <a:rPr lang="en-US" altLang="en-US" sz="1800"/>
              <a:t>P(image, foreground, background)</a:t>
            </a:r>
            <a:r>
              <a:rPr lang="en-US" altLang="zh-CN" sz="1800"/>
              <a:t> designed by human</a:t>
            </a:r>
            <a:endParaRPr lang="en-US" altLang="en-US" sz="1800"/>
          </a:p>
          <a:p>
            <a:pPr lvl="1"/>
            <a:r>
              <a:rPr lang="en-US" altLang="zh-CN" sz="2400"/>
              <a:t>Discriminative probability models</a:t>
            </a:r>
          </a:p>
          <a:p>
            <a:pPr lvl="2"/>
            <a:r>
              <a:rPr lang="en-US" altLang="zh-CN" sz="2000"/>
              <a:t>P(class|image) obtained from data</a:t>
            </a:r>
          </a:p>
          <a:p>
            <a:r>
              <a:rPr lang="en-US" altLang="zh-CN" sz="2800"/>
              <a:t>Proceeding manner</a:t>
            </a:r>
          </a:p>
        </p:txBody>
      </p:sp>
      <p:sp>
        <p:nvSpPr>
          <p:cNvPr id="178180" name="Rectangle 4"/>
          <p:cNvSpPr>
            <a:spLocks noChangeArrowheads="1"/>
          </p:cNvSpPr>
          <p:nvPr/>
        </p:nvSpPr>
        <p:spPr bwMode="auto">
          <a:xfrm>
            <a:off x="5649913" y="5276850"/>
            <a:ext cx="2017712" cy="3603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b="1"/>
              <a:t>Candidates</a:t>
            </a:r>
          </a:p>
        </p:txBody>
      </p:sp>
      <p:sp>
        <p:nvSpPr>
          <p:cNvPr id="178181" name="Rectangle 5"/>
          <p:cNvSpPr>
            <a:spLocks noChangeArrowheads="1"/>
          </p:cNvSpPr>
          <p:nvPr/>
        </p:nvSpPr>
        <p:spPr bwMode="auto">
          <a:xfrm>
            <a:off x="5146675" y="5924550"/>
            <a:ext cx="3024188" cy="3603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b="1"/>
              <a:t>Induce: Low-level cues</a:t>
            </a:r>
          </a:p>
        </p:txBody>
      </p:sp>
      <p:sp>
        <p:nvSpPr>
          <p:cNvPr id="178182" name="Rectangle 6"/>
          <p:cNvSpPr>
            <a:spLocks noChangeArrowheads="1"/>
          </p:cNvSpPr>
          <p:nvPr/>
        </p:nvSpPr>
        <p:spPr bwMode="auto">
          <a:xfrm>
            <a:off x="5146675" y="4629150"/>
            <a:ext cx="3025775" cy="3603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b="1"/>
              <a:t>Make a decision</a:t>
            </a:r>
          </a:p>
        </p:txBody>
      </p:sp>
      <p:cxnSp>
        <p:nvCxnSpPr>
          <p:cNvPr id="178183" name="AutoShape 7"/>
          <p:cNvCxnSpPr>
            <a:cxnSpLocks noChangeShapeType="1"/>
            <a:stCxn id="178181" idx="0"/>
            <a:endCxn id="178180" idx="2"/>
          </p:cNvCxnSpPr>
          <p:nvPr/>
        </p:nvCxnSpPr>
        <p:spPr bwMode="auto">
          <a:xfrm flipV="1">
            <a:off x="6659563" y="5637213"/>
            <a:ext cx="0" cy="2873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8184" name="AutoShape 8"/>
          <p:cNvCxnSpPr>
            <a:cxnSpLocks noChangeShapeType="1"/>
            <a:stCxn id="178180" idx="0"/>
            <a:endCxn id="178182" idx="2"/>
          </p:cNvCxnSpPr>
          <p:nvPr/>
        </p:nvCxnSpPr>
        <p:spPr bwMode="auto">
          <a:xfrm flipV="1">
            <a:off x="6659563" y="4989513"/>
            <a:ext cx="0" cy="2873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8185" name="Rectangle 9"/>
          <p:cNvSpPr>
            <a:spLocks noChangeArrowheads="1"/>
          </p:cNvSpPr>
          <p:nvPr/>
        </p:nvSpPr>
        <p:spPr bwMode="auto">
          <a:xfrm>
            <a:off x="2051050" y="5275263"/>
            <a:ext cx="2017713" cy="3603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b="1"/>
              <a:t>Hypotheses</a:t>
            </a:r>
            <a:endParaRPr lang="en-US" altLang="zh-CN" b="1"/>
          </a:p>
        </p:txBody>
      </p:sp>
      <p:sp>
        <p:nvSpPr>
          <p:cNvPr id="178186" name="Rectangle 10"/>
          <p:cNvSpPr>
            <a:spLocks noChangeArrowheads="1"/>
          </p:cNvSpPr>
          <p:nvPr/>
        </p:nvSpPr>
        <p:spPr bwMode="auto">
          <a:xfrm>
            <a:off x="1546225" y="5922963"/>
            <a:ext cx="3024188" cy="3603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b="1"/>
              <a:t>Test/Fit: Low-level cues</a:t>
            </a:r>
          </a:p>
        </p:txBody>
      </p:sp>
      <p:sp>
        <p:nvSpPr>
          <p:cNvPr id="178187" name="Rectangle 11"/>
          <p:cNvSpPr>
            <a:spLocks noChangeArrowheads="1"/>
          </p:cNvSpPr>
          <p:nvPr/>
        </p:nvSpPr>
        <p:spPr bwMode="auto">
          <a:xfrm>
            <a:off x="1546225" y="4627563"/>
            <a:ext cx="3025775" cy="3603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b="1"/>
              <a:t>Explaining model</a:t>
            </a:r>
          </a:p>
        </p:txBody>
      </p:sp>
      <p:cxnSp>
        <p:nvCxnSpPr>
          <p:cNvPr id="178188" name="AutoShape 12"/>
          <p:cNvCxnSpPr>
            <a:cxnSpLocks noChangeShapeType="1"/>
            <a:stCxn id="178187" idx="2"/>
            <a:endCxn id="178185" idx="0"/>
          </p:cNvCxnSpPr>
          <p:nvPr/>
        </p:nvCxnSpPr>
        <p:spPr bwMode="auto">
          <a:xfrm>
            <a:off x="3059113" y="4987925"/>
            <a:ext cx="1587" cy="28733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8189" name="AutoShape 13"/>
          <p:cNvCxnSpPr>
            <a:cxnSpLocks noChangeShapeType="1"/>
            <a:stCxn id="178185" idx="2"/>
            <a:endCxn id="178186" idx="0"/>
          </p:cNvCxnSpPr>
          <p:nvPr/>
        </p:nvCxnSpPr>
        <p:spPr bwMode="auto">
          <a:xfrm flipH="1">
            <a:off x="3059113" y="5635625"/>
            <a:ext cx="1587" cy="28733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8190" name="Text Box 14"/>
          <p:cNvSpPr txBox="1">
            <a:spLocks noChangeArrowheads="1"/>
          </p:cNvSpPr>
          <p:nvPr/>
        </p:nvSpPr>
        <p:spPr bwMode="auto">
          <a:xfrm>
            <a:off x="1643063" y="6261100"/>
            <a:ext cx="28273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Top-down: Model-Driven</a:t>
            </a:r>
          </a:p>
        </p:txBody>
      </p:sp>
      <p:sp>
        <p:nvSpPr>
          <p:cNvPr id="178191" name="Text Box 15"/>
          <p:cNvSpPr txBox="1">
            <a:spLocks noChangeArrowheads="1"/>
          </p:cNvSpPr>
          <p:nvPr/>
        </p:nvSpPr>
        <p:spPr bwMode="auto">
          <a:xfrm>
            <a:off x="5323705" y="6261100"/>
            <a:ext cx="274632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000" b="1"/>
              <a:t>Bottom-up: Data-Driven</a:t>
            </a:r>
          </a:p>
        </p:txBody>
      </p:sp>
    </p:spTree>
    <p:extLst>
      <p:ext uri="{BB962C8B-B14F-4D97-AF65-F5344CB8AC3E}">
        <p14:creationId xmlns:p14="http://schemas.microsoft.com/office/powerpoint/2010/main" val="426087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180" grpId="0" animBg="1"/>
      <p:bldP spid="178181" grpId="0" animBg="1"/>
      <p:bldP spid="178182" grpId="0" animBg="1"/>
      <p:bldP spid="178185" grpId="0" animBg="1"/>
      <p:bldP spid="178186" grpId="0" animBg="1"/>
      <p:bldP spid="178187" grpId="0" animBg="1"/>
      <p:bldP spid="178190" grpId="0"/>
      <p:bldP spid="178191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3980</TotalTime>
  <Words>1628</Words>
  <Application>Microsoft Office PowerPoint</Application>
  <PresentationFormat>全屏显示(4:3)</PresentationFormat>
  <Paragraphs>458</Paragraphs>
  <Slides>70</Slides>
  <Notes>6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70</vt:i4>
      </vt:variant>
    </vt:vector>
  </HeadingPairs>
  <TitlesOfParts>
    <vt:vector size="75" baseType="lpstr">
      <vt:lpstr>Office 主题</vt:lpstr>
      <vt:lpstr>Equation</vt:lpstr>
      <vt:lpstr>Image</vt:lpstr>
      <vt:lpstr>Bitmap Image</vt:lpstr>
      <vt:lpstr>Formula</vt:lpstr>
      <vt:lpstr>Graphical Models</vt:lpstr>
      <vt:lpstr>Outline</vt:lpstr>
      <vt:lpstr>Introduction</vt:lpstr>
      <vt:lpstr>Graphical Model </vt:lpstr>
      <vt:lpstr>Graphical Model</vt:lpstr>
      <vt:lpstr>Graphical Model</vt:lpstr>
      <vt:lpstr>Introduction</vt:lpstr>
      <vt:lpstr>Graph Representation</vt:lpstr>
      <vt:lpstr>Modeling direction</vt:lpstr>
      <vt:lpstr>Generative vs. Discriminative </vt:lpstr>
      <vt:lpstr>Outline</vt:lpstr>
      <vt:lpstr>Bayesian Network (BN)</vt:lpstr>
      <vt:lpstr>Bayesian Network (BN)</vt:lpstr>
      <vt:lpstr>Bayesian Network (BN)</vt:lpstr>
      <vt:lpstr>Bayesian Network (BN)</vt:lpstr>
      <vt:lpstr>Bayesian Network (BN)</vt:lpstr>
      <vt:lpstr>Bayesian Network (BN)</vt:lpstr>
      <vt:lpstr>Pictorial Structures for Object Recognition</vt:lpstr>
      <vt:lpstr>Pictorial Structures for Object Recognition</vt:lpstr>
      <vt:lpstr>Pictorial Structures: Face models</vt:lpstr>
      <vt:lpstr>Pictorial Structures: Articulated Models</vt:lpstr>
      <vt:lpstr>Pictorial Structures: Learning</vt:lpstr>
      <vt:lpstr>Recognition Results</vt:lpstr>
      <vt:lpstr>Recognition Results</vt:lpstr>
      <vt:lpstr>Recognition Results</vt:lpstr>
      <vt:lpstr>Bayesian Network (BN)</vt:lpstr>
      <vt:lpstr>Outline</vt:lpstr>
      <vt:lpstr>Markov Random Field (MRF)</vt:lpstr>
      <vt:lpstr>Markov Random Field (MRF)</vt:lpstr>
      <vt:lpstr>Site/Locations, Neighbors and Cliques</vt:lpstr>
      <vt:lpstr>Examples of neighborhood and cliques</vt:lpstr>
      <vt:lpstr>Random fields</vt:lpstr>
      <vt:lpstr>Markov Random Fields</vt:lpstr>
      <vt:lpstr>Markov Random fields </vt:lpstr>
      <vt:lpstr>Markov Random Fields</vt:lpstr>
      <vt:lpstr>Markov Random Fields</vt:lpstr>
      <vt:lpstr>MRF vs. BN</vt:lpstr>
      <vt:lpstr>Inference in MRFs</vt:lpstr>
      <vt:lpstr>Markov Random Field (MRF)</vt:lpstr>
      <vt:lpstr>Stereo matching</vt:lpstr>
      <vt:lpstr>Image denoising</vt:lpstr>
      <vt:lpstr>Outline</vt:lpstr>
      <vt:lpstr>From static to dynamic mixture models</vt:lpstr>
      <vt:lpstr>Hidden Markov Model (HMM)</vt:lpstr>
      <vt:lpstr>Dynamic Bayesian Network (DBN)</vt:lpstr>
      <vt:lpstr>Dynamic Bayesian Network (DBN)</vt:lpstr>
      <vt:lpstr>Group Interaction Analysis in Dynamic Context</vt:lpstr>
      <vt:lpstr>Group Interaction Analysis in Dynamic Context</vt:lpstr>
      <vt:lpstr>Group Interaction Analysis in Dynamic Context</vt:lpstr>
      <vt:lpstr>Group Interaction Analysis in Dynamic Context</vt:lpstr>
      <vt:lpstr>Group Interaction Analysis in Dynamic Context</vt:lpstr>
      <vt:lpstr>Outline</vt:lpstr>
      <vt:lpstr>Shortcomings of Hidden Markov Model</vt:lpstr>
      <vt:lpstr>Generative vs. Discriminative</vt:lpstr>
      <vt:lpstr>Structured Conditional Models</vt:lpstr>
      <vt:lpstr>Outline</vt:lpstr>
      <vt:lpstr>Conditional Random Fields</vt:lpstr>
      <vt:lpstr>Chain structured CRF</vt:lpstr>
      <vt:lpstr>Discriminative Learning           from unstructured to structured</vt:lpstr>
      <vt:lpstr>Grid structured CRF</vt:lpstr>
      <vt:lpstr>Grid structured CRF</vt:lpstr>
      <vt:lpstr>Grid structured CRF</vt:lpstr>
      <vt:lpstr>Grid structured CRF</vt:lpstr>
      <vt:lpstr>Structure Detection/Classification</vt:lpstr>
      <vt:lpstr>PowerPoint 演示文稿</vt:lpstr>
      <vt:lpstr>Outline</vt:lpstr>
      <vt:lpstr>Discriminative Learning           from unstructured to structured</vt:lpstr>
      <vt:lpstr>CRFs vs. M3N</vt:lpstr>
      <vt:lpstr>Outline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Unsupervised Learning: Clustering</dc:title>
  <cp:lastModifiedBy>ajon</cp:lastModifiedBy>
  <cp:revision>268</cp:revision>
  <dcterms:modified xsi:type="dcterms:W3CDTF">2015-12-23T08:51:36Z</dcterms:modified>
</cp:coreProperties>
</file>